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ic" panose="020B0604020202020204" charset="0"/>
      <p:regular r:id="rId15"/>
    </p:embeddedFont>
    <p:embeddedFont>
      <p:font typeface="Helvetica World" panose="020B0604020202020204" charset="-128"/>
      <p:regular r:id="rId16"/>
    </p:embeddedFont>
    <p:embeddedFont>
      <p:font typeface="Calibri" panose="020F0502020204030204" pitchFamily="34" charset="0"/>
      <p:regular r:id="rId17"/>
      <p:bold r:id="rId18"/>
      <p:italic r:id="rId19"/>
      <p:boldItalic r:id="rId20"/>
    </p:embeddedFont>
    <p:embeddedFont>
      <p:font typeface="Anton"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63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3.svg"/><Relationship Id="rId7"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36.svg"/><Relationship Id="rId4" Type="http://schemas.openxmlformats.org/officeDocument/2006/relationships/image" Target="../media/image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40.svg"/><Relationship Id="rId4" Type="http://schemas.openxmlformats.org/officeDocument/2006/relationships/image" Target="../media/image2.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2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6.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3.svg"/><Relationship Id="rId7"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6801803" y="7633913"/>
            <a:ext cx="3855309" cy="3248773"/>
          </a:xfrm>
          <a:custGeom>
            <a:avLst/>
            <a:gdLst/>
            <a:ahLst/>
            <a:cxnLst/>
            <a:rect l="l" t="t" r="r" b="b"/>
            <a:pathLst>
              <a:path w="3855309" h="3248773">
                <a:moveTo>
                  <a:pt x="0" y="0"/>
                </a:moveTo>
                <a:lnTo>
                  <a:pt x="3855309" y="0"/>
                </a:lnTo>
                <a:lnTo>
                  <a:pt x="3855309" y="3248774"/>
                </a:lnTo>
                <a:lnTo>
                  <a:pt x="0" y="3248774"/>
                </a:lnTo>
                <a:lnTo>
                  <a:pt x="0" y="0"/>
                </a:lnTo>
                <a:close/>
              </a:path>
            </a:pathLst>
          </a:custGeom>
          <a:blipFill>
            <a:blip r:embed="rId2">
              <a:alphaModFix amt="12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288691" y="-409063"/>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2">
              <a:alphaModFix amt="12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1071450" y="592728"/>
            <a:ext cx="6187850" cy="3333069"/>
          </a:xfrm>
          <a:custGeom>
            <a:avLst/>
            <a:gdLst/>
            <a:ahLst/>
            <a:cxnLst/>
            <a:rect l="l" t="t" r="r" b="b"/>
            <a:pathLst>
              <a:path w="6187850" h="3333069">
                <a:moveTo>
                  <a:pt x="0" y="0"/>
                </a:moveTo>
                <a:lnTo>
                  <a:pt x="6187850" y="0"/>
                </a:lnTo>
                <a:lnTo>
                  <a:pt x="6187850" y="3333069"/>
                </a:lnTo>
                <a:lnTo>
                  <a:pt x="0" y="3333069"/>
                </a:lnTo>
                <a:lnTo>
                  <a:pt x="0" y="0"/>
                </a:lnTo>
                <a:close/>
              </a:path>
            </a:pathLst>
          </a:custGeom>
          <a:blipFill>
            <a:blip r:embed="rId4"/>
            <a:stretch>
              <a:fillRect/>
            </a:stretch>
          </a:blipFill>
        </p:spPr>
      </p:sp>
      <p:sp>
        <p:nvSpPr>
          <p:cNvPr id="5" name="TextBox 5"/>
          <p:cNvSpPr txBox="1"/>
          <p:nvPr/>
        </p:nvSpPr>
        <p:spPr>
          <a:xfrm>
            <a:off x="1028700" y="2356027"/>
            <a:ext cx="14961487" cy="1708151"/>
          </a:xfrm>
          <a:prstGeom prst="rect">
            <a:avLst/>
          </a:prstGeom>
        </p:spPr>
        <p:txBody>
          <a:bodyPr lIns="0" tIns="0" rIns="0" bIns="0" rtlCol="0" anchor="t">
            <a:spAutoFit/>
          </a:bodyPr>
          <a:lstStyle/>
          <a:p>
            <a:pPr algn="l">
              <a:lnSpc>
                <a:spcPts val="13999"/>
              </a:lnSpc>
            </a:pPr>
            <a:r>
              <a:rPr lang="en-US" sz="9999">
                <a:solidFill>
                  <a:srgbClr val="FFFFFF"/>
                </a:solidFill>
                <a:latin typeface="Anton"/>
                <a:ea typeface="Anton"/>
                <a:cs typeface="Anton"/>
                <a:sym typeface="Anton"/>
              </a:rPr>
              <a:t>IPL DATA ANALYSIS</a:t>
            </a:r>
          </a:p>
        </p:txBody>
      </p:sp>
      <p:sp>
        <p:nvSpPr>
          <p:cNvPr id="6" name="TextBox 6"/>
          <p:cNvSpPr txBox="1"/>
          <p:nvPr/>
        </p:nvSpPr>
        <p:spPr>
          <a:xfrm>
            <a:off x="1028700" y="4992998"/>
            <a:ext cx="16230600" cy="3143250"/>
          </a:xfrm>
          <a:prstGeom prst="rect">
            <a:avLst/>
          </a:prstGeom>
        </p:spPr>
        <p:txBody>
          <a:bodyPr lIns="0" tIns="0" rIns="0" bIns="0" rtlCol="0" anchor="t">
            <a:spAutoFit/>
          </a:bodyPr>
          <a:lstStyle/>
          <a:p>
            <a:pPr algn="l">
              <a:lnSpc>
                <a:spcPts val="12599"/>
              </a:lnSpc>
            </a:pPr>
            <a:r>
              <a:rPr lang="en-US" sz="9000">
                <a:solidFill>
                  <a:srgbClr val="FFFFFF"/>
                </a:solidFill>
                <a:latin typeface="Anton"/>
                <a:ea typeface="Anton"/>
                <a:cs typeface="Anton"/>
                <a:sym typeface="Anton"/>
              </a:rPr>
              <a:t>ANALYZING PERFORMANCE METRICS AND INSIGHTS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1028700" y="700133"/>
            <a:ext cx="574529" cy="574529"/>
          </a:xfrm>
          <a:custGeom>
            <a:avLst/>
            <a:gdLst/>
            <a:ahLst/>
            <a:cxnLst/>
            <a:rect l="l" t="t" r="r" b="b"/>
            <a:pathLst>
              <a:path w="574529" h="574529">
                <a:moveTo>
                  <a:pt x="0" y="0"/>
                </a:moveTo>
                <a:lnTo>
                  <a:pt x="574529" y="0"/>
                </a:lnTo>
                <a:lnTo>
                  <a:pt x="574529" y="574530"/>
                </a:lnTo>
                <a:lnTo>
                  <a:pt x="0" y="5745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71678">
            <a:off x="6682861" y="8062005"/>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674342">
            <a:off x="15331645" y="1835303"/>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074993" y="5451528"/>
            <a:ext cx="4035403" cy="701151"/>
          </a:xfrm>
          <a:custGeom>
            <a:avLst/>
            <a:gdLst/>
            <a:ahLst/>
            <a:cxnLst/>
            <a:rect l="l" t="t" r="r" b="b"/>
            <a:pathLst>
              <a:path w="4035403" h="701151">
                <a:moveTo>
                  <a:pt x="0" y="0"/>
                </a:moveTo>
                <a:lnTo>
                  <a:pt x="4035404" y="0"/>
                </a:lnTo>
                <a:lnTo>
                  <a:pt x="4035404" y="701152"/>
                </a:lnTo>
                <a:lnTo>
                  <a:pt x="0" y="701152"/>
                </a:lnTo>
                <a:lnTo>
                  <a:pt x="0" y="0"/>
                </a:lnTo>
                <a:close/>
              </a:path>
            </a:pathLst>
          </a:custGeom>
          <a:blipFill>
            <a:blip r:embed="rId6"/>
            <a:stretch>
              <a:fillRect/>
            </a:stretch>
          </a:blipFill>
        </p:spPr>
      </p:sp>
      <p:sp>
        <p:nvSpPr>
          <p:cNvPr id="6" name="Freeform 6"/>
          <p:cNvSpPr/>
          <p:nvPr/>
        </p:nvSpPr>
        <p:spPr>
          <a:xfrm>
            <a:off x="12011334" y="8799040"/>
            <a:ext cx="4035403" cy="701151"/>
          </a:xfrm>
          <a:custGeom>
            <a:avLst/>
            <a:gdLst/>
            <a:ahLst/>
            <a:cxnLst/>
            <a:rect l="l" t="t" r="r" b="b"/>
            <a:pathLst>
              <a:path w="4035403" h="701151">
                <a:moveTo>
                  <a:pt x="0" y="0"/>
                </a:moveTo>
                <a:lnTo>
                  <a:pt x="4035403" y="0"/>
                </a:lnTo>
                <a:lnTo>
                  <a:pt x="4035403" y="701151"/>
                </a:lnTo>
                <a:lnTo>
                  <a:pt x="0" y="701151"/>
                </a:lnTo>
                <a:lnTo>
                  <a:pt x="0" y="0"/>
                </a:lnTo>
                <a:close/>
              </a:path>
            </a:pathLst>
          </a:custGeom>
          <a:blipFill>
            <a:blip r:embed="rId6"/>
            <a:stretch>
              <a:fillRect/>
            </a:stretch>
          </a:blipFill>
        </p:spPr>
      </p:sp>
      <p:sp>
        <p:nvSpPr>
          <p:cNvPr id="7" name="Freeform 7"/>
          <p:cNvSpPr/>
          <p:nvPr/>
        </p:nvSpPr>
        <p:spPr>
          <a:xfrm>
            <a:off x="1772552" y="1666308"/>
            <a:ext cx="14742895" cy="8271591"/>
          </a:xfrm>
          <a:custGeom>
            <a:avLst/>
            <a:gdLst/>
            <a:ahLst/>
            <a:cxnLst/>
            <a:rect l="l" t="t" r="r" b="b"/>
            <a:pathLst>
              <a:path w="14742895" h="8271591">
                <a:moveTo>
                  <a:pt x="0" y="0"/>
                </a:moveTo>
                <a:lnTo>
                  <a:pt x="14742896" y="0"/>
                </a:lnTo>
                <a:lnTo>
                  <a:pt x="14742896" y="8271592"/>
                </a:lnTo>
                <a:lnTo>
                  <a:pt x="0" y="8271592"/>
                </a:lnTo>
                <a:lnTo>
                  <a:pt x="0" y="0"/>
                </a:lnTo>
                <a:close/>
              </a:path>
            </a:pathLst>
          </a:custGeom>
          <a:blipFill>
            <a:blip r:embed="rId7"/>
            <a:stretch>
              <a:fillRect/>
            </a:stretch>
          </a:blipFill>
        </p:spPr>
      </p:sp>
      <p:sp>
        <p:nvSpPr>
          <p:cNvPr id="8" name="TextBox 8"/>
          <p:cNvSpPr txBox="1"/>
          <p:nvPr/>
        </p:nvSpPr>
        <p:spPr>
          <a:xfrm>
            <a:off x="1864458" y="406373"/>
            <a:ext cx="8636027"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BOWLING INSIGHTT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1028700" y="700133"/>
            <a:ext cx="574529" cy="574529"/>
          </a:xfrm>
          <a:custGeom>
            <a:avLst/>
            <a:gdLst/>
            <a:ahLst/>
            <a:cxnLst/>
            <a:rect l="l" t="t" r="r" b="b"/>
            <a:pathLst>
              <a:path w="574529" h="574529">
                <a:moveTo>
                  <a:pt x="0" y="0"/>
                </a:moveTo>
                <a:lnTo>
                  <a:pt x="574529" y="0"/>
                </a:lnTo>
                <a:lnTo>
                  <a:pt x="574529" y="574530"/>
                </a:lnTo>
                <a:lnTo>
                  <a:pt x="0" y="5745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71678">
            <a:off x="6682861" y="8062005"/>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674342">
            <a:off x="15331645" y="1835303"/>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4029035" y="9335816"/>
            <a:ext cx="4035403" cy="701151"/>
          </a:xfrm>
          <a:custGeom>
            <a:avLst/>
            <a:gdLst/>
            <a:ahLst/>
            <a:cxnLst/>
            <a:rect l="l" t="t" r="r" b="b"/>
            <a:pathLst>
              <a:path w="4035403" h="701151">
                <a:moveTo>
                  <a:pt x="0" y="0"/>
                </a:moveTo>
                <a:lnTo>
                  <a:pt x="4035404" y="0"/>
                </a:lnTo>
                <a:lnTo>
                  <a:pt x="4035404" y="701151"/>
                </a:lnTo>
                <a:lnTo>
                  <a:pt x="0" y="701151"/>
                </a:lnTo>
                <a:lnTo>
                  <a:pt x="0" y="0"/>
                </a:lnTo>
                <a:close/>
              </a:path>
            </a:pathLst>
          </a:custGeom>
          <a:blipFill>
            <a:blip r:embed="rId6"/>
            <a:stretch>
              <a:fillRect/>
            </a:stretch>
          </a:blipFill>
        </p:spPr>
      </p:sp>
      <p:sp>
        <p:nvSpPr>
          <p:cNvPr id="6" name="TextBox 6"/>
          <p:cNvSpPr txBox="1"/>
          <p:nvPr/>
        </p:nvSpPr>
        <p:spPr>
          <a:xfrm>
            <a:off x="1172332" y="2118376"/>
            <a:ext cx="10504951" cy="4120896"/>
          </a:xfrm>
          <a:prstGeom prst="rect">
            <a:avLst/>
          </a:prstGeom>
        </p:spPr>
        <p:txBody>
          <a:bodyPr lIns="0" tIns="0" rIns="0" bIns="0" rtlCol="0" anchor="t">
            <a:spAutoFit/>
          </a:bodyPr>
          <a:lstStyle/>
          <a:p>
            <a:pPr algn="just">
              <a:lnSpc>
                <a:spcPts val="3611"/>
              </a:lnSpc>
            </a:pPr>
            <a:r>
              <a:rPr lang="en-US" sz="2799" spc="-153">
                <a:solidFill>
                  <a:srgbClr val="FFFFFF"/>
                </a:solidFill>
                <a:latin typeface="Helvetica World"/>
                <a:ea typeface="Helvetica World"/>
                <a:cs typeface="Helvetica World"/>
                <a:sym typeface="Helvetica World"/>
              </a:rPr>
              <a:t>Bowling Insight</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Economy Rate: An analysis of economy rate by bowler name.</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Bowling Strike Rate: A chart showing bowling strike rates by bowler name.</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Wickets Taken: A row bar chart depicting the sum of wickets by bowler name.</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Bowling Average: A vertical bar chart showing the bowling average by bowler name.</a:t>
            </a:r>
          </a:p>
          <a:p>
            <a:pPr algn="just">
              <a:lnSpc>
                <a:spcPts val="3611"/>
              </a:lnSpc>
              <a:spcBef>
                <a:spcPct val="0"/>
              </a:spcBef>
            </a:pPr>
            <a:endParaRPr lang="en-US" sz="2799" spc="-153">
              <a:solidFill>
                <a:srgbClr val="FFFFFF"/>
              </a:solidFill>
              <a:latin typeface="Helvetica World"/>
              <a:ea typeface="Helvetica World"/>
              <a:cs typeface="Helvetica World"/>
              <a:sym typeface="Helvetica World"/>
            </a:endParaRPr>
          </a:p>
        </p:txBody>
      </p:sp>
      <p:sp>
        <p:nvSpPr>
          <p:cNvPr id="7" name="Freeform 7"/>
          <p:cNvSpPr/>
          <p:nvPr/>
        </p:nvSpPr>
        <p:spPr>
          <a:xfrm>
            <a:off x="14292336" y="5571591"/>
            <a:ext cx="3508802" cy="4114800"/>
          </a:xfrm>
          <a:custGeom>
            <a:avLst/>
            <a:gdLst/>
            <a:ahLst/>
            <a:cxnLst/>
            <a:rect l="l" t="t" r="r" b="b"/>
            <a:pathLst>
              <a:path w="3508802" h="4114800">
                <a:moveTo>
                  <a:pt x="0" y="0"/>
                </a:moveTo>
                <a:lnTo>
                  <a:pt x="3508802" y="0"/>
                </a:lnTo>
                <a:lnTo>
                  <a:pt x="3508802"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6700004" y="5571591"/>
            <a:ext cx="4887991" cy="4114800"/>
          </a:xfrm>
          <a:custGeom>
            <a:avLst/>
            <a:gdLst/>
            <a:ahLst/>
            <a:cxnLst/>
            <a:rect l="l" t="t" r="r" b="b"/>
            <a:pathLst>
              <a:path w="4887991" h="4114800">
                <a:moveTo>
                  <a:pt x="0" y="0"/>
                </a:moveTo>
                <a:lnTo>
                  <a:pt x="4887992" y="0"/>
                </a:lnTo>
                <a:lnTo>
                  <a:pt x="4887992" y="4114800"/>
                </a:lnTo>
                <a:lnTo>
                  <a:pt x="0" y="41148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1864458" y="406373"/>
            <a:ext cx="8636027"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BOWLING INSIGHTT</a:t>
            </a:r>
          </a:p>
        </p:txBody>
      </p:sp>
      <p:sp>
        <p:nvSpPr>
          <p:cNvPr id="10" name="Freeform 10"/>
          <p:cNvSpPr/>
          <p:nvPr/>
        </p:nvSpPr>
        <p:spPr>
          <a:xfrm>
            <a:off x="6182471" y="9335816"/>
            <a:ext cx="4035403" cy="701151"/>
          </a:xfrm>
          <a:custGeom>
            <a:avLst/>
            <a:gdLst/>
            <a:ahLst/>
            <a:cxnLst/>
            <a:rect l="l" t="t" r="r" b="b"/>
            <a:pathLst>
              <a:path w="4035403" h="701151">
                <a:moveTo>
                  <a:pt x="0" y="0"/>
                </a:moveTo>
                <a:lnTo>
                  <a:pt x="4035404" y="0"/>
                </a:lnTo>
                <a:lnTo>
                  <a:pt x="4035404" y="701151"/>
                </a:lnTo>
                <a:lnTo>
                  <a:pt x="0" y="701151"/>
                </a:lnTo>
                <a:lnTo>
                  <a:pt x="0" y="0"/>
                </a:lnTo>
                <a:close/>
              </a:path>
            </a:pathLst>
          </a:custGeom>
          <a:blipFill>
            <a:blip r:embed="rId6"/>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9859" y="-385717"/>
            <a:ext cx="9643859" cy="11600335"/>
            <a:chOff x="0" y="0"/>
            <a:chExt cx="2539947" cy="3055232"/>
          </a:xfrm>
        </p:grpSpPr>
        <p:sp>
          <p:nvSpPr>
            <p:cNvPr id="3" name="Freeform 3"/>
            <p:cNvSpPr/>
            <p:nvPr/>
          </p:nvSpPr>
          <p:spPr>
            <a:xfrm>
              <a:off x="0" y="0"/>
              <a:ext cx="2539947" cy="3055232"/>
            </a:xfrm>
            <a:custGeom>
              <a:avLst/>
              <a:gdLst/>
              <a:ahLst/>
              <a:cxnLst/>
              <a:rect l="l" t="t" r="r" b="b"/>
              <a:pathLst>
                <a:path w="2539947" h="3055232">
                  <a:moveTo>
                    <a:pt x="0" y="0"/>
                  </a:moveTo>
                  <a:lnTo>
                    <a:pt x="2539947" y="0"/>
                  </a:lnTo>
                  <a:lnTo>
                    <a:pt x="2539947" y="3055232"/>
                  </a:lnTo>
                  <a:lnTo>
                    <a:pt x="0" y="3055232"/>
                  </a:lnTo>
                  <a:close/>
                </a:path>
              </a:pathLst>
            </a:custGeom>
            <a:solidFill>
              <a:srgbClr val="0D0666"/>
            </a:solidFill>
          </p:spPr>
        </p:sp>
        <p:sp>
          <p:nvSpPr>
            <p:cNvPr id="4" name="TextBox 4"/>
            <p:cNvSpPr txBox="1"/>
            <p:nvPr/>
          </p:nvSpPr>
          <p:spPr>
            <a:xfrm>
              <a:off x="0" y="-47625"/>
              <a:ext cx="2539947" cy="310285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27333" y="8520024"/>
            <a:ext cx="6185487" cy="1074728"/>
          </a:xfrm>
          <a:custGeom>
            <a:avLst/>
            <a:gdLst/>
            <a:ahLst/>
            <a:cxnLst/>
            <a:rect l="l" t="t" r="r" b="b"/>
            <a:pathLst>
              <a:path w="6185487" h="1074728">
                <a:moveTo>
                  <a:pt x="0" y="0"/>
                </a:moveTo>
                <a:lnTo>
                  <a:pt x="6185487" y="0"/>
                </a:lnTo>
                <a:lnTo>
                  <a:pt x="6185487" y="1074729"/>
                </a:lnTo>
                <a:lnTo>
                  <a:pt x="0" y="1074729"/>
                </a:lnTo>
                <a:lnTo>
                  <a:pt x="0" y="0"/>
                </a:lnTo>
                <a:close/>
              </a:path>
            </a:pathLst>
          </a:custGeom>
          <a:blipFill>
            <a:blip r:embed="rId2"/>
            <a:stretch>
              <a:fillRect/>
            </a:stretch>
          </a:blipFill>
        </p:spPr>
      </p:sp>
      <p:sp>
        <p:nvSpPr>
          <p:cNvPr id="6" name="TextBox 6"/>
          <p:cNvSpPr txBox="1"/>
          <p:nvPr/>
        </p:nvSpPr>
        <p:spPr>
          <a:xfrm>
            <a:off x="805340" y="1091498"/>
            <a:ext cx="5153771"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CONCLUSION</a:t>
            </a:r>
          </a:p>
        </p:txBody>
      </p:sp>
      <p:sp>
        <p:nvSpPr>
          <p:cNvPr id="7" name="TextBox 7"/>
          <p:cNvSpPr txBox="1"/>
          <p:nvPr/>
        </p:nvSpPr>
        <p:spPr>
          <a:xfrm>
            <a:off x="10751564" y="5954715"/>
            <a:ext cx="6166605" cy="2061972"/>
          </a:xfrm>
          <a:prstGeom prst="rect">
            <a:avLst/>
          </a:prstGeom>
        </p:spPr>
        <p:txBody>
          <a:bodyPr lIns="0" tIns="0" rIns="0" bIns="0" rtlCol="0" anchor="t">
            <a:spAutoFit/>
          </a:bodyPr>
          <a:lstStyle/>
          <a:p>
            <a:pPr marL="0" lvl="1" indent="0" algn="just">
              <a:lnSpc>
                <a:spcPts val="2708"/>
              </a:lnSpc>
              <a:spcBef>
                <a:spcPct val="0"/>
              </a:spcBef>
            </a:pPr>
            <a:r>
              <a:rPr lang="en-US" sz="2099" spc="-115">
                <a:solidFill>
                  <a:srgbClr val="0D0666"/>
                </a:solidFill>
                <a:latin typeface="Helvetica World"/>
                <a:ea typeface="Helvetica World"/>
                <a:cs typeface="Helvetica World"/>
                <a:sym typeface="Helvetica World"/>
              </a:rPr>
              <a:t>Using Power BI, we visualized key data points, uncovering patterns that can inform future strategies and decision-making. This approach not only provides an understanding of the 2023 season but also establishes a framework for analyzing other seasons and improving performance in upcoming tournaments.</a:t>
            </a:r>
          </a:p>
        </p:txBody>
      </p:sp>
      <p:sp>
        <p:nvSpPr>
          <p:cNvPr id="8" name="Freeform 8"/>
          <p:cNvSpPr/>
          <p:nvPr/>
        </p:nvSpPr>
        <p:spPr>
          <a:xfrm rot="-1471678">
            <a:off x="4916118" y="-1163187"/>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3">
              <a:alphaModFix amt="12000"/>
              <a:extLst>
                <a:ext uri="{96DAC541-7B7A-43D3-8B79-37D633B846F1}">
                  <asvg:svgBlip xmlns:asvg="http://schemas.microsoft.com/office/drawing/2016/SVG/main" xmlns="" r:embed="rId4"/>
                </a:ext>
              </a:extLst>
            </a:blip>
            <a:stretch>
              <a:fillRect/>
            </a:stretch>
          </a:blipFill>
        </p:spPr>
      </p:sp>
      <p:sp>
        <p:nvSpPr>
          <p:cNvPr id="9" name="Freeform 9"/>
          <p:cNvSpPr/>
          <p:nvPr/>
        </p:nvSpPr>
        <p:spPr>
          <a:xfrm rot="-3194525">
            <a:off x="15331645" y="8590148"/>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5">
              <a:alphaModFix amt="12000"/>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1028700" y="4942589"/>
            <a:ext cx="3044952" cy="4114800"/>
          </a:xfrm>
          <a:custGeom>
            <a:avLst/>
            <a:gdLst/>
            <a:ahLst/>
            <a:cxnLst/>
            <a:rect l="l" t="t" r="r" b="b"/>
            <a:pathLst>
              <a:path w="3044952" h="4114800">
                <a:moveTo>
                  <a:pt x="0" y="0"/>
                </a:moveTo>
                <a:lnTo>
                  <a:pt x="3044952" y="0"/>
                </a:lnTo>
                <a:lnTo>
                  <a:pt x="3044952"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2977240" y="3888089"/>
            <a:ext cx="1285673" cy="1255285"/>
          </a:xfrm>
          <a:custGeom>
            <a:avLst/>
            <a:gdLst/>
            <a:ahLst/>
            <a:cxnLst/>
            <a:rect l="l" t="t" r="r" b="b"/>
            <a:pathLst>
              <a:path w="1285673" h="1255285">
                <a:moveTo>
                  <a:pt x="0" y="0"/>
                </a:moveTo>
                <a:lnTo>
                  <a:pt x="1285673" y="0"/>
                </a:lnTo>
                <a:lnTo>
                  <a:pt x="1285673" y="1255285"/>
                </a:lnTo>
                <a:lnTo>
                  <a:pt x="0" y="125528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TextBox 12"/>
          <p:cNvSpPr txBox="1"/>
          <p:nvPr/>
        </p:nvSpPr>
        <p:spPr>
          <a:xfrm>
            <a:off x="10751564" y="1186748"/>
            <a:ext cx="6166605" cy="1719072"/>
          </a:xfrm>
          <a:prstGeom prst="rect">
            <a:avLst/>
          </a:prstGeom>
        </p:spPr>
        <p:txBody>
          <a:bodyPr lIns="0" tIns="0" rIns="0" bIns="0" rtlCol="0" anchor="t">
            <a:spAutoFit/>
          </a:bodyPr>
          <a:lstStyle/>
          <a:p>
            <a:pPr marL="0" lvl="1" indent="0" algn="just">
              <a:lnSpc>
                <a:spcPts val="2708"/>
              </a:lnSpc>
              <a:spcBef>
                <a:spcPct val="0"/>
              </a:spcBef>
            </a:pPr>
            <a:r>
              <a:rPr lang="en-US" sz="2099" spc="-115">
                <a:solidFill>
                  <a:srgbClr val="0D0666"/>
                </a:solidFill>
                <a:latin typeface="Helvetica World"/>
                <a:ea typeface="Helvetica World"/>
                <a:cs typeface="Helvetica World"/>
                <a:sym typeface="Helvetica World"/>
              </a:rPr>
              <a:t>In conclusion, our IPL data analysis focused on providing a comprehensive understanding of the 2023 season's dynamics. While the analysis can be adjusted to explore data from the 2022 and 2021 seasons, we concentrated on 2023 for simplicity and clarity in this presentation.</a:t>
            </a:r>
          </a:p>
        </p:txBody>
      </p:sp>
      <p:sp>
        <p:nvSpPr>
          <p:cNvPr id="13" name="TextBox 13"/>
          <p:cNvSpPr txBox="1"/>
          <p:nvPr/>
        </p:nvSpPr>
        <p:spPr>
          <a:xfrm>
            <a:off x="10751564" y="3424302"/>
            <a:ext cx="6166605" cy="1719072"/>
          </a:xfrm>
          <a:prstGeom prst="rect">
            <a:avLst/>
          </a:prstGeom>
        </p:spPr>
        <p:txBody>
          <a:bodyPr lIns="0" tIns="0" rIns="0" bIns="0" rtlCol="0" anchor="t">
            <a:spAutoFit/>
          </a:bodyPr>
          <a:lstStyle/>
          <a:p>
            <a:pPr marL="0" lvl="1" indent="0" algn="just">
              <a:lnSpc>
                <a:spcPts val="2708"/>
              </a:lnSpc>
              <a:spcBef>
                <a:spcPct val="0"/>
              </a:spcBef>
            </a:pPr>
            <a:r>
              <a:rPr lang="en-US" sz="2099" spc="-115">
                <a:solidFill>
                  <a:srgbClr val="0D0666"/>
                </a:solidFill>
                <a:latin typeface="Helvetica World"/>
                <a:ea typeface="Helvetica World"/>
                <a:cs typeface="Helvetica World"/>
                <a:sym typeface="Helvetica World"/>
              </a:rPr>
              <a:t>Our insights revealed Gujarat Titans as the champions, with Shubman Gill and Mohammed Shami emerging as standout performers. The analysis highlighted top teams and players across various metrics, offering valuable insights into their strengths and performance trends.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8584485" y="7138857"/>
            <a:ext cx="7880511" cy="1369239"/>
          </a:xfrm>
          <a:custGeom>
            <a:avLst/>
            <a:gdLst/>
            <a:ahLst/>
            <a:cxnLst/>
            <a:rect l="l" t="t" r="r" b="b"/>
            <a:pathLst>
              <a:path w="7880511" h="1369239">
                <a:moveTo>
                  <a:pt x="0" y="0"/>
                </a:moveTo>
                <a:lnTo>
                  <a:pt x="7880511" y="0"/>
                </a:lnTo>
                <a:lnTo>
                  <a:pt x="7880511" y="1369239"/>
                </a:lnTo>
                <a:lnTo>
                  <a:pt x="0" y="1369239"/>
                </a:lnTo>
                <a:lnTo>
                  <a:pt x="0" y="0"/>
                </a:lnTo>
                <a:close/>
              </a:path>
            </a:pathLst>
          </a:custGeom>
          <a:blipFill>
            <a:blip r:embed="rId2"/>
            <a:stretch>
              <a:fillRect/>
            </a:stretch>
          </a:blipFill>
        </p:spPr>
      </p:sp>
      <p:sp>
        <p:nvSpPr>
          <p:cNvPr id="3" name="TextBox 3"/>
          <p:cNvSpPr txBox="1"/>
          <p:nvPr/>
        </p:nvSpPr>
        <p:spPr>
          <a:xfrm>
            <a:off x="1028700" y="1551190"/>
            <a:ext cx="5646270" cy="2390142"/>
          </a:xfrm>
          <a:prstGeom prst="rect">
            <a:avLst/>
          </a:prstGeom>
        </p:spPr>
        <p:txBody>
          <a:bodyPr lIns="0" tIns="0" rIns="0" bIns="0" rtlCol="0" anchor="t">
            <a:spAutoFit/>
          </a:bodyPr>
          <a:lstStyle/>
          <a:p>
            <a:pPr algn="l">
              <a:lnSpc>
                <a:spcPts val="19594"/>
              </a:lnSpc>
            </a:pPr>
            <a:r>
              <a:rPr lang="en-US" sz="13995">
                <a:solidFill>
                  <a:srgbClr val="FFFFFF"/>
                </a:solidFill>
                <a:latin typeface="Anton"/>
                <a:ea typeface="Anton"/>
                <a:cs typeface="Anton"/>
                <a:sym typeface="Anton"/>
              </a:rPr>
              <a:t>THANK</a:t>
            </a:r>
          </a:p>
        </p:txBody>
      </p:sp>
      <p:sp>
        <p:nvSpPr>
          <p:cNvPr id="4" name="Freeform 4"/>
          <p:cNvSpPr/>
          <p:nvPr/>
        </p:nvSpPr>
        <p:spPr>
          <a:xfrm rot="1010102">
            <a:off x="4194121" y="-862590"/>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3">
              <a:alphaModFix amt="12000"/>
              <a:extLst>
                <a:ext uri="{96DAC541-7B7A-43D3-8B79-37D633B846F1}">
                  <asvg:svgBlip xmlns:asvg="http://schemas.microsoft.com/office/drawing/2016/SVG/main" xmlns="" r:embed="rId4"/>
                </a:ext>
              </a:extLst>
            </a:blip>
            <a:stretch>
              <a:fillRect/>
            </a:stretch>
          </a:blipFill>
        </p:spPr>
      </p:sp>
      <p:sp>
        <p:nvSpPr>
          <p:cNvPr id="5" name="Freeform 5"/>
          <p:cNvSpPr/>
          <p:nvPr/>
        </p:nvSpPr>
        <p:spPr>
          <a:xfrm rot="1010102">
            <a:off x="5424094" y="8467384"/>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3">
              <a:alphaModFix amt="12000"/>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5491669" y="534773"/>
            <a:ext cx="12796331" cy="7164088"/>
          </a:xfrm>
          <a:custGeom>
            <a:avLst/>
            <a:gdLst/>
            <a:ahLst/>
            <a:cxnLst/>
            <a:rect l="l" t="t" r="r" b="b"/>
            <a:pathLst>
              <a:path w="12796331" h="7164088">
                <a:moveTo>
                  <a:pt x="0" y="0"/>
                </a:moveTo>
                <a:lnTo>
                  <a:pt x="12796331" y="0"/>
                </a:lnTo>
                <a:lnTo>
                  <a:pt x="12796331" y="7164088"/>
                </a:lnTo>
                <a:lnTo>
                  <a:pt x="0" y="716408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1028700" y="3117038"/>
            <a:ext cx="5093076" cy="4021819"/>
          </a:xfrm>
          <a:prstGeom prst="rect">
            <a:avLst/>
          </a:prstGeom>
        </p:spPr>
        <p:txBody>
          <a:bodyPr lIns="0" tIns="0" rIns="0" bIns="0" rtlCol="0" anchor="t">
            <a:spAutoFit/>
          </a:bodyPr>
          <a:lstStyle/>
          <a:p>
            <a:pPr algn="l">
              <a:lnSpc>
                <a:spcPts val="32987"/>
              </a:lnSpc>
            </a:pPr>
            <a:r>
              <a:rPr lang="en-US" sz="23562">
                <a:solidFill>
                  <a:srgbClr val="FFFFFF"/>
                </a:solidFill>
                <a:latin typeface="Anton"/>
                <a:ea typeface="Anton"/>
                <a:cs typeface="Anton"/>
                <a:sym typeface="Anton"/>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rot="-1471678">
            <a:off x="-670461" y="8113021"/>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2">
              <a:alphaModFix amt="12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5288691" y="-409063"/>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2">
              <a:alphaModFix amt="12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372903" y="8303205"/>
            <a:ext cx="4409813" cy="766205"/>
          </a:xfrm>
          <a:custGeom>
            <a:avLst/>
            <a:gdLst/>
            <a:ahLst/>
            <a:cxnLst/>
            <a:rect l="l" t="t" r="r" b="b"/>
            <a:pathLst>
              <a:path w="4409813" h="766205">
                <a:moveTo>
                  <a:pt x="0" y="0"/>
                </a:moveTo>
                <a:lnTo>
                  <a:pt x="4409813" y="0"/>
                </a:lnTo>
                <a:lnTo>
                  <a:pt x="4409813" y="766205"/>
                </a:lnTo>
                <a:lnTo>
                  <a:pt x="0" y="766205"/>
                </a:lnTo>
                <a:lnTo>
                  <a:pt x="0" y="0"/>
                </a:lnTo>
                <a:close/>
              </a:path>
            </a:pathLst>
          </a:custGeom>
          <a:blipFill>
            <a:blip r:embed="rId4"/>
            <a:stretch>
              <a:fillRect/>
            </a:stretch>
          </a:blipFill>
        </p:spPr>
      </p:sp>
      <p:sp>
        <p:nvSpPr>
          <p:cNvPr id="5" name="Freeform 5"/>
          <p:cNvSpPr/>
          <p:nvPr/>
        </p:nvSpPr>
        <p:spPr>
          <a:xfrm>
            <a:off x="12895706" y="8303205"/>
            <a:ext cx="4409813" cy="766205"/>
          </a:xfrm>
          <a:custGeom>
            <a:avLst/>
            <a:gdLst/>
            <a:ahLst/>
            <a:cxnLst/>
            <a:rect l="l" t="t" r="r" b="b"/>
            <a:pathLst>
              <a:path w="4409813" h="766205">
                <a:moveTo>
                  <a:pt x="0" y="0"/>
                </a:moveTo>
                <a:lnTo>
                  <a:pt x="4409813" y="0"/>
                </a:lnTo>
                <a:lnTo>
                  <a:pt x="4409813" y="766205"/>
                </a:lnTo>
                <a:lnTo>
                  <a:pt x="0" y="766205"/>
                </a:lnTo>
                <a:lnTo>
                  <a:pt x="0" y="0"/>
                </a:lnTo>
                <a:close/>
              </a:path>
            </a:pathLst>
          </a:custGeom>
          <a:blipFill>
            <a:blip r:embed="rId4"/>
            <a:stretch>
              <a:fillRect/>
            </a:stretch>
          </a:blipFill>
        </p:spPr>
      </p:sp>
      <p:sp>
        <p:nvSpPr>
          <p:cNvPr id="6" name="Freeform 6"/>
          <p:cNvSpPr/>
          <p:nvPr/>
        </p:nvSpPr>
        <p:spPr>
          <a:xfrm>
            <a:off x="10223045" y="2231597"/>
            <a:ext cx="6116088" cy="6071608"/>
          </a:xfrm>
          <a:custGeom>
            <a:avLst/>
            <a:gdLst/>
            <a:ahLst/>
            <a:cxnLst/>
            <a:rect l="l" t="t" r="r" b="b"/>
            <a:pathLst>
              <a:path w="6116088" h="6071608">
                <a:moveTo>
                  <a:pt x="0" y="0"/>
                </a:moveTo>
                <a:lnTo>
                  <a:pt x="6116089" y="0"/>
                </a:lnTo>
                <a:lnTo>
                  <a:pt x="6116089" y="6071608"/>
                </a:lnTo>
                <a:lnTo>
                  <a:pt x="0" y="607160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979942" y="2561953"/>
            <a:ext cx="4409813"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TASK OVERVIEW</a:t>
            </a:r>
          </a:p>
        </p:txBody>
      </p:sp>
      <p:sp>
        <p:nvSpPr>
          <p:cNvPr id="8" name="TextBox 8"/>
          <p:cNvSpPr txBox="1"/>
          <p:nvPr/>
        </p:nvSpPr>
        <p:spPr>
          <a:xfrm>
            <a:off x="742091" y="4268810"/>
            <a:ext cx="6757647" cy="5447157"/>
          </a:xfrm>
          <a:prstGeom prst="rect">
            <a:avLst/>
          </a:prstGeom>
        </p:spPr>
        <p:txBody>
          <a:bodyPr lIns="0" tIns="0" rIns="0" bIns="0" rtlCol="0" anchor="t">
            <a:spAutoFit/>
          </a:bodyPr>
          <a:lstStyle/>
          <a:p>
            <a:pPr marL="561336" lvl="1" indent="-280668" algn="just">
              <a:lnSpc>
                <a:spcPts val="3353"/>
              </a:lnSpc>
              <a:buFont typeface="Arial"/>
              <a:buChar char="•"/>
            </a:pPr>
            <a:r>
              <a:rPr lang="en-US" sz="2599" spc="-142">
                <a:solidFill>
                  <a:srgbClr val="FFFFFF"/>
                </a:solidFill>
                <a:latin typeface="Antic"/>
                <a:ea typeface="Antic"/>
                <a:cs typeface="Antic"/>
                <a:sym typeface="Antic"/>
              </a:rPr>
              <a:t>Objective: Analyze IPL data to understand team and player performance, match outcomes, and key metrics.</a:t>
            </a:r>
          </a:p>
          <a:p>
            <a:pPr marL="561336" lvl="1" indent="-280668" algn="just">
              <a:lnSpc>
                <a:spcPts val="3353"/>
              </a:lnSpc>
              <a:buFont typeface="Arial"/>
              <a:buChar char="•"/>
            </a:pPr>
            <a:r>
              <a:rPr lang="en-US" sz="2599" spc="-142">
                <a:solidFill>
                  <a:srgbClr val="FFFFFF"/>
                </a:solidFill>
                <a:latin typeface="Antic"/>
                <a:ea typeface="Antic"/>
                <a:cs typeface="Antic"/>
                <a:sym typeface="Antic"/>
              </a:rPr>
              <a:t>Data Sources: Multiple tables including match summaries, player statistics, and performance records.</a:t>
            </a:r>
          </a:p>
          <a:p>
            <a:pPr marL="561336" lvl="1" indent="-280668" algn="just">
              <a:lnSpc>
                <a:spcPts val="3353"/>
              </a:lnSpc>
              <a:buFont typeface="Arial"/>
              <a:buChar char="•"/>
            </a:pPr>
            <a:r>
              <a:rPr lang="en-US" sz="2599" spc="-142">
                <a:solidFill>
                  <a:srgbClr val="FFFFFF"/>
                </a:solidFill>
                <a:latin typeface="Antic"/>
                <a:ea typeface="Antic"/>
                <a:cs typeface="Antic"/>
                <a:sym typeface="Antic"/>
              </a:rPr>
              <a:t>Tools Used: Power BI for visualization and analysis.</a:t>
            </a:r>
          </a:p>
          <a:p>
            <a:pPr marL="561336" lvl="1" indent="-280668" algn="just">
              <a:lnSpc>
                <a:spcPts val="3353"/>
              </a:lnSpc>
              <a:buFont typeface="Arial"/>
              <a:buChar char="•"/>
            </a:pPr>
            <a:r>
              <a:rPr lang="en-US" sz="2599" spc="-142">
                <a:solidFill>
                  <a:srgbClr val="FFFFFF"/>
                </a:solidFill>
                <a:latin typeface="Antic"/>
                <a:ea typeface="Antic"/>
                <a:cs typeface="Antic"/>
                <a:sym typeface="Antic"/>
              </a:rPr>
              <a:t>Scope: Covering team performance, batting insights, and bowling insights.</a:t>
            </a:r>
          </a:p>
          <a:p>
            <a:pPr marL="561336" lvl="1" indent="-280668" algn="just">
              <a:lnSpc>
                <a:spcPts val="3353"/>
              </a:lnSpc>
              <a:buFont typeface="Arial"/>
              <a:buChar char="•"/>
            </a:pPr>
            <a:r>
              <a:rPr lang="en-US" sz="2599" spc="-142">
                <a:solidFill>
                  <a:srgbClr val="FFFFFF"/>
                </a:solidFill>
                <a:latin typeface="Antic"/>
                <a:ea typeface="Antic"/>
                <a:cs typeface="Antic"/>
                <a:sym typeface="Antic"/>
              </a:rPr>
              <a:t>Outcome: Detailed insights into IPL dynamics and performance metrics.</a:t>
            </a:r>
          </a:p>
          <a:p>
            <a:pPr marL="0" lvl="1" indent="0" algn="just">
              <a:lnSpc>
                <a:spcPts val="3353"/>
              </a:lnSpc>
              <a:spcBef>
                <a:spcPct val="0"/>
              </a:spcBef>
            </a:pPr>
            <a:endParaRPr lang="en-US" sz="2599" spc="-142">
              <a:solidFill>
                <a:srgbClr val="FFFFFF"/>
              </a:solidFill>
              <a:latin typeface="Antic"/>
              <a:ea typeface="Antic"/>
              <a:cs typeface="Antic"/>
              <a:sym typeface="Ant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16152" y="4442565"/>
            <a:ext cx="6185487" cy="1074728"/>
          </a:xfrm>
          <a:custGeom>
            <a:avLst/>
            <a:gdLst/>
            <a:ahLst/>
            <a:cxnLst/>
            <a:rect l="l" t="t" r="r" b="b"/>
            <a:pathLst>
              <a:path w="6185487" h="1074728">
                <a:moveTo>
                  <a:pt x="0" y="0"/>
                </a:moveTo>
                <a:lnTo>
                  <a:pt x="6185487" y="0"/>
                </a:lnTo>
                <a:lnTo>
                  <a:pt x="6185487" y="1074729"/>
                </a:lnTo>
                <a:lnTo>
                  <a:pt x="0" y="1074729"/>
                </a:lnTo>
                <a:lnTo>
                  <a:pt x="0" y="0"/>
                </a:lnTo>
                <a:close/>
              </a:path>
            </a:pathLst>
          </a:custGeom>
          <a:blipFill>
            <a:blip r:embed="rId2"/>
            <a:stretch>
              <a:fillRect/>
            </a:stretch>
          </a:blipFill>
        </p:spPr>
      </p:sp>
      <p:grpSp>
        <p:nvGrpSpPr>
          <p:cNvPr id="3" name="Group 3"/>
          <p:cNvGrpSpPr/>
          <p:nvPr/>
        </p:nvGrpSpPr>
        <p:grpSpPr>
          <a:xfrm>
            <a:off x="9158491" y="1651088"/>
            <a:ext cx="8100809" cy="6152076"/>
            <a:chOff x="0" y="0"/>
            <a:chExt cx="2133547" cy="1620300"/>
          </a:xfrm>
        </p:grpSpPr>
        <p:sp>
          <p:nvSpPr>
            <p:cNvPr id="4" name="Freeform 4"/>
            <p:cNvSpPr/>
            <p:nvPr/>
          </p:nvSpPr>
          <p:spPr>
            <a:xfrm>
              <a:off x="0" y="0"/>
              <a:ext cx="2133547" cy="1620300"/>
            </a:xfrm>
            <a:custGeom>
              <a:avLst/>
              <a:gdLst/>
              <a:ahLst/>
              <a:cxnLst/>
              <a:rect l="l" t="t" r="r" b="b"/>
              <a:pathLst>
                <a:path w="2133547" h="1620300">
                  <a:moveTo>
                    <a:pt x="0" y="0"/>
                  </a:moveTo>
                  <a:lnTo>
                    <a:pt x="2133547" y="0"/>
                  </a:lnTo>
                  <a:lnTo>
                    <a:pt x="2133547" y="1620300"/>
                  </a:lnTo>
                  <a:lnTo>
                    <a:pt x="0" y="1620300"/>
                  </a:lnTo>
                  <a:close/>
                </a:path>
              </a:pathLst>
            </a:custGeom>
            <a:solidFill>
              <a:srgbClr val="0D0666"/>
            </a:solidFill>
          </p:spPr>
        </p:sp>
        <p:sp>
          <p:nvSpPr>
            <p:cNvPr id="5" name="TextBox 5"/>
            <p:cNvSpPr txBox="1"/>
            <p:nvPr/>
          </p:nvSpPr>
          <p:spPr>
            <a:xfrm>
              <a:off x="0" y="-47625"/>
              <a:ext cx="2133547" cy="16679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90657" y="5143500"/>
            <a:ext cx="8975616" cy="5865269"/>
            <a:chOff x="0" y="0"/>
            <a:chExt cx="2363948" cy="1544762"/>
          </a:xfrm>
        </p:grpSpPr>
        <p:sp>
          <p:nvSpPr>
            <p:cNvPr id="7" name="Freeform 7"/>
            <p:cNvSpPr/>
            <p:nvPr/>
          </p:nvSpPr>
          <p:spPr>
            <a:xfrm>
              <a:off x="0" y="0"/>
              <a:ext cx="2363948" cy="1544762"/>
            </a:xfrm>
            <a:custGeom>
              <a:avLst/>
              <a:gdLst/>
              <a:ahLst/>
              <a:cxnLst/>
              <a:rect l="l" t="t" r="r" b="b"/>
              <a:pathLst>
                <a:path w="2363948" h="1544762">
                  <a:moveTo>
                    <a:pt x="0" y="0"/>
                  </a:moveTo>
                  <a:lnTo>
                    <a:pt x="2363948" y="0"/>
                  </a:lnTo>
                  <a:lnTo>
                    <a:pt x="2363948" y="1544762"/>
                  </a:lnTo>
                  <a:lnTo>
                    <a:pt x="0" y="1544762"/>
                  </a:lnTo>
                  <a:close/>
                </a:path>
              </a:pathLst>
            </a:custGeom>
            <a:solidFill>
              <a:srgbClr val="0D0666"/>
            </a:solidFill>
          </p:spPr>
        </p:sp>
        <p:sp>
          <p:nvSpPr>
            <p:cNvPr id="8" name="TextBox 8"/>
            <p:cNvSpPr txBox="1"/>
            <p:nvPr/>
          </p:nvSpPr>
          <p:spPr>
            <a:xfrm>
              <a:off x="0" y="-47625"/>
              <a:ext cx="2363948" cy="159238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99471" y="8657638"/>
            <a:ext cx="6185487" cy="1074728"/>
          </a:xfrm>
          <a:custGeom>
            <a:avLst/>
            <a:gdLst/>
            <a:ahLst/>
            <a:cxnLst/>
            <a:rect l="l" t="t" r="r" b="b"/>
            <a:pathLst>
              <a:path w="6185487" h="1074728">
                <a:moveTo>
                  <a:pt x="0" y="0"/>
                </a:moveTo>
                <a:lnTo>
                  <a:pt x="6185487" y="0"/>
                </a:lnTo>
                <a:lnTo>
                  <a:pt x="6185487" y="1074728"/>
                </a:lnTo>
                <a:lnTo>
                  <a:pt x="0" y="1074728"/>
                </a:lnTo>
                <a:lnTo>
                  <a:pt x="0" y="0"/>
                </a:lnTo>
                <a:close/>
              </a:path>
            </a:pathLst>
          </a:custGeom>
          <a:blipFill>
            <a:blip r:embed="rId2"/>
            <a:stretch>
              <a:fillRect/>
            </a:stretch>
          </a:blipFill>
        </p:spPr>
      </p:sp>
      <p:sp>
        <p:nvSpPr>
          <p:cNvPr id="10" name="Freeform 10"/>
          <p:cNvSpPr/>
          <p:nvPr/>
        </p:nvSpPr>
        <p:spPr>
          <a:xfrm rot="-1471678">
            <a:off x="-898955" y="8107980"/>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3">
              <a:alphaModFix amt="12000"/>
              <a:extLst>
                <a:ext uri="{96DAC541-7B7A-43D3-8B79-37D633B846F1}">
                  <asvg:svgBlip xmlns:asvg="http://schemas.microsoft.com/office/drawing/2016/SVG/main" xmlns="" r:embed="rId4"/>
                </a:ext>
              </a:extLst>
            </a:blip>
            <a:stretch>
              <a:fillRect/>
            </a:stretch>
          </a:blipFill>
        </p:spPr>
      </p:sp>
      <p:sp>
        <p:nvSpPr>
          <p:cNvPr id="11" name="Freeform 11"/>
          <p:cNvSpPr/>
          <p:nvPr/>
        </p:nvSpPr>
        <p:spPr>
          <a:xfrm rot="-1471678">
            <a:off x="15331645" y="7873880"/>
            <a:ext cx="3855309" cy="3248773"/>
          </a:xfrm>
          <a:custGeom>
            <a:avLst/>
            <a:gdLst/>
            <a:ahLst/>
            <a:cxnLst/>
            <a:rect l="l" t="t" r="r" b="b"/>
            <a:pathLst>
              <a:path w="3855309" h="3248773">
                <a:moveTo>
                  <a:pt x="0" y="0"/>
                </a:moveTo>
                <a:lnTo>
                  <a:pt x="3855310" y="0"/>
                </a:lnTo>
                <a:lnTo>
                  <a:pt x="3855310" y="3248774"/>
                </a:lnTo>
                <a:lnTo>
                  <a:pt x="0" y="3248774"/>
                </a:lnTo>
                <a:lnTo>
                  <a:pt x="0" y="0"/>
                </a:lnTo>
                <a:close/>
              </a:path>
            </a:pathLst>
          </a:custGeom>
          <a:blipFill>
            <a:blip r:embed="rId5">
              <a:alphaModFix amt="12000"/>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3193991" y="5875222"/>
            <a:ext cx="2796447" cy="3158205"/>
          </a:xfrm>
          <a:custGeom>
            <a:avLst/>
            <a:gdLst/>
            <a:ahLst/>
            <a:cxnLst/>
            <a:rect l="l" t="t" r="r" b="b"/>
            <a:pathLst>
              <a:path w="2796447" h="3158205">
                <a:moveTo>
                  <a:pt x="0" y="0"/>
                </a:moveTo>
                <a:lnTo>
                  <a:pt x="2796447" y="0"/>
                </a:lnTo>
                <a:lnTo>
                  <a:pt x="2796447" y="3158205"/>
                </a:lnTo>
                <a:lnTo>
                  <a:pt x="0" y="315820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1043191" y="3286611"/>
            <a:ext cx="5153771" cy="1193489"/>
          </a:xfrm>
          <a:prstGeom prst="rect">
            <a:avLst/>
          </a:prstGeom>
        </p:spPr>
        <p:txBody>
          <a:bodyPr lIns="0" tIns="0" rIns="0" bIns="0" rtlCol="0" anchor="t">
            <a:spAutoFit/>
          </a:bodyPr>
          <a:lstStyle/>
          <a:p>
            <a:pPr algn="l">
              <a:lnSpc>
                <a:spcPts val="9817"/>
              </a:lnSpc>
            </a:pPr>
            <a:r>
              <a:rPr lang="en-US" sz="7012">
                <a:solidFill>
                  <a:srgbClr val="AF0505"/>
                </a:solidFill>
                <a:latin typeface="Anton"/>
                <a:ea typeface="Anton"/>
                <a:cs typeface="Anton"/>
                <a:sym typeface="Anton"/>
              </a:rPr>
              <a:t> </a:t>
            </a:r>
            <a:r>
              <a:rPr lang="en-US" sz="7012">
                <a:solidFill>
                  <a:srgbClr val="0D0666"/>
                </a:solidFill>
                <a:latin typeface="Anton"/>
                <a:ea typeface="Anton"/>
                <a:cs typeface="Anton"/>
                <a:sym typeface="Anton"/>
              </a:rPr>
              <a:t>OBJECTIVE</a:t>
            </a:r>
          </a:p>
        </p:txBody>
      </p:sp>
      <p:sp>
        <p:nvSpPr>
          <p:cNvPr id="14" name="TextBox 14"/>
          <p:cNvSpPr txBox="1"/>
          <p:nvPr/>
        </p:nvSpPr>
        <p:spPr>
          <a:xfrm>
            <a:off x="9537308" y="1961828"/>
            <a:ext cx="7343174" cy="5492496"/>
          </a:xfrm>
          <a:prstGeom prst="rect">
            <a:avLst/>
          </a:prstGeom>
        </p:spPr>
        <p:txBody>
          <a:bodyPr lIns="0" tIns="0" rIns="0" bIns="0" rtlCol="0" anchor="t">
            <a:spAutoFit/>
          </a:bodyPr>
          <a:lstStyle/>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Goal: To provide a comprehensive analysis of IPL cricket data.</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Focus Areas: Team performance, batting statistics, and bowling metrics.</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Methodology: Utilize Power BI to visualize and interpret data from various tables.</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Deliverables: Insights on winning percentages, runs chased, strike rates, and more.</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Impact: Help in understanding trends, strengths, and areas for improvement for teams and players.</a:t>
            </a:r>
          </a:p>
          <a:p>
            <a:pPr marL="0" lvl="1" indent="0" algn="just">
              <a:lnSpc>
                <a:spcPts val="3611"/>
              </a:lnSpc>
              <a:spcBef>
                <a:spcPct val="0"/>
              </a:spcBef>
            </a:pPr>
            <a:endParaRPr lang="en-US" sz="2799" spc="-153">
              <a:solidFill>
                <a:srgbClr val="FFFFFF"/>
              </a:solidFill>
              <a:latin typeface="Helvetica World"/>
              <a:ea typeface="Helvetica World"/>
              <a:cs typeface="Helvetica World"/>
              <a:sym typeface="Helvetica Wor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2570474" y="-1033251"/>
            <a:ext cx="12352120" cy="11772912"/>
          </a:xfrm>
          <a:custGeom>
            <a:avLst/>
            <a:gdLst/>
            <a:ahLst/>
            <a:cxnLst/>
            <a:rect l="l" t="t" r="r" b="b"/>
            <a:pathLst>
              <a:path w="12352120" h="11772912">
                <a:moveTo>
                  <a:pt x="0" y="0"/>
                </a:moveTo>
                <a:lnTo>
                  <a:pt x="12352120" y="0"/>
                </a:lnTo>
                <a:lnTo>
                  <a:pt x="12352120" y="11772912"/>
                </a:lnTo>
                <a:lnTo>
                  <a:pt x="0" y="11772912"/>
                </a:lnTo>
                <a:lnTo>
                  <a:pt x="0" y="0"/>
                </a:lnTo>
                <a:close/>
              </a:path>
            </a:pathLst>
          </a:custGeom>
          <a:blipFill>
            <a:blip r:embed="rId2">
              <a:alphaModFix amt="15000"/>
            </a:blip>
            <a:stretch>
              <a:fillRect l="-21527" r="-21527"/>
            </a:stretch>
          </a:blipFill>
        </p:spPr>
      </p:sp>
      <p:grpSp>
        <p:nvGrpSpPr>
          <p:cNvPr id="3" name="Group 3"/>
          <p:cNvGrpSpPr/>
          <p:nvPr/>
        </p:nvGrpSpPr>
        <p:grpSpPr>
          <a:xfrm>
            <a:off x="8167555" y="-489031"/>
            <a:ext cx="10120445" cy="12158901"/>
            <a:chOff x="0" y="0"/>
            <a:chExt cx="2665467" cy="3202344"/>
          </a:xfrm>
        </p:grpSpPr>
        <p:sp>
          <p:nvSpPr>
            <p:cNvPr id="4" name="Freeform 4"/>
            <p:cNvSpPr/>
            <p:nvPr/>
          </p:nvSpPr>
          <p:spPr>
            <a:xfrm>
              <a:off x="0" y="0"/>
              <a:ext cx="2665467" cy="3202344"/>
            </a:xfrm>
            <a:custGeom>
              <a:avLst/>
              <a:gdLst/>
              <a:ahLst/>
              <a:cxnLst/>
              <a:rect l="l" t="t" r="r" b="b"/>
              <a:pathLst>
                <a:path w="2665467" h="3202344">
                  <a:moveTo>
                    <a:pt x="0" y="0"/>
                  </a:moveTo>
                  <a:lnTo>
                    <a:pt x="2665467" y="0"/>
                  </a:lnTo>
                  <a:lnTo>
                    <a:pt x="2665467" y="3202344"/>
                  </a:lnTo>
                  <a:lnTo>
                    <a:pt x="0" y="3202344"/>
                  </a:lnTo>
                  <a:close/>
                </a:path>
              </a:pathLst>
            </a:custGeom>
            <a:solidFill>
              <a:srgbClr val="FFFFFF"/>
            </a:solidFill>
          </p:spPr>
        </p:sp>
        <p:sp>
          <p:nvSpPr>
            <p:cNvPr id="5" name="TextBox 5"/>
            <p:cNvSpPr txBox="1"/>
            <p:nvPr/>
          </p:nvSpPr>
          <p:spPr>
            <a:xfrm>
              <a:off x="0" y="-47625"/>
              <a:ext cx="2665467" cy="324996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101661" y="2820608"/>
            <a:ext cx="6185487" cy="1074728"/>
          </a:xfrm>
          <a:custGeom>
            <a:avLst/>
            <a:gdLst/>
            <a:ahLst/>
            <a:cxnLst/>
            <a:rect l="l" t="t" r="r" b="b"/>
            <a:pathLst>
              <a:path w="6185487" h="1074728">
                <a:moveTo>
                  <a:pt x="0" y="0"/>
                </a:moveTo>
                <a:lnTo>
                  <a:pt x="6185487" y="0"/>
                </a:lnTo>
                <a:lnTo>
                  <a:pt x="6185487" y="1074728"/>
                </a:lnTo>
                <a:lnTo>
                  <a:pt x="0" y="1074728"/>
                </a:lnTo>
                <a:lnTo>
                  <a:pt x="0" y="0"/>
                </a:lnTo>
                <a:close/>
              </a:path>
            </a:pathLst>
          </a:custGeom>
          <a:blipFill>
            <a:blip r:embed="rId3"/>
            <a:stretch>
              <a:fillRect/>
            </a:stretch>
          </a:blipFill>
        </p:spPr>
      </p:sp>
      <p:grpSp>
        <p:nvGrpSpPr>
          <p:cNvPr id="7" name="Group 7"/>
          <p:cNvGrpSpPr/>
          <p:nvPr/>
        </p:nvGrpSpPr>
        <p:grpSpPr>
          <a:xfrm>
            <a:off x="9144000" y="667663"/>
            <a:ext cx="8100809" cy="2657403"/>
            <a:chOff x="0" y="0"/>
            <a:chExt cx="2133547" cy="699892"/>
          </a:xfrm>
        </p:grpSpPr>
        <p:sp>
          <p:nvSpPr>
            <p:cNvPr id="8" name="Freeform 8"/>
            <p:cNvSpPr/>
            <p:nvPr/>
          </p:nvSpPr>
          <p:spPr>
            <a:xfrm>
              <a:off x="0" y="0"/>
              <a:ext cx="2133547" cy="699892"/>
            </a:xfrm>
            <a:custGeom>
              <a:avLst/>
              <a:gdLst/>
              <a:ahLst/>
              <a:cxnLst/>
              <a:rect l="l" t="t" r="r" b="b"/>
              <a:pathLst>
                <a:path w="2133547" h="699892">
                  <a:moveTo>
                    <a:pt x="0" y="0"/>
                  </a:moveTo>
                  <a:lnTo>
                    <a:pt x="2133547" y="0"/>
                  </a:lnTo>
                  <a:lnTo>
                    <a:pt x="2133547" y="699892"/>
                  </a:lnTo>
                  <a:lnTo>
                    <a:pt x="0" y="699892"/>
                  </a:lnTo>
                  <a:close/>
                </a:path>
              </a:pathLst>
            </a:custGeom>
            <a:solidFill>
              <a:srgbClr val="0D0666"/>
            </a:solidFill>
          </p:spPr>
        </p:sp>
        <p:sp>
          <p:nvSpPr>
            <p:cNvPr id="9" name="TextBox 9"/>
            <p:cNvSpPr txBox="1"/>
            <p:nvPr/>
          </p:nvSpPr>
          <p:spPr>
            <a:xfrm>
              <a:off x="0" y="-47625"/>
              <a:ext cx="2133547" cy="74751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101661" y="6015375"/>
            <a:ext cx="6185487" cy="1074728"/>
          </a:xfrm>
          <a:custGeom>
            <a:avLst/>
            <a:gdLst/>
            <a:ahLst/>
            <a:cxnLst/>
            <a:rect l="l" t="t" r="r" b="b"/>
            <a:pathLst>
              <a:path w="6185487" h="1074728">
                <a:moveTo>
                  <a:pt x="0" y="0"/>
                </a:moveTo>
                <a:lnTo>
                  <a:pt x="6185487" y="0"/>
                </a:lnTo>
                <a:lnTo>
                  <a:pt x="6185487" y="1074729"/>
                </a:lnTo>
                <a:lnTo>
                  <a:pt x="0" y="1074729"/>
                </a:lnTo>
                <a:lnTo>
                  <a:pt x="0" y="0"/>
                </a:lnTo>
                <a:close/>
              </a:path>
            </a:pathLst>
          </a:custGeom>
          <a:blipFill>
            <a:blip r:embed="rId3"/>
            <a:stretch>
              <a:fillRect/>
            </a:stretch>
          </a:blipFill>
        </p:spPr>
      </p:sp>
      <p:grpSp>
        <p:nvGrpSpPr>
          <p:cNvPr id="11" name="Group 11"/>
          <p:cNvGrpSpPr/>
          <p:nvPr/>
        </p:nvGrpSpPr>
        <p:grpSpPr>
          <a:xfrm>
            <a:off x="9177373" y="3895336"/>
            <a:ext cx="8100809" cy="2657403"/>
            <a:chOff x="0" y="0"/>
            <a:chExt cx="2133547" cy="699892"/>
          </a:xfrm>
        </p:grpSpPr>
        <p:sp>
          <p:nvSpPr>
            <p:cNvPr id="12" name="Freeform 12"/>
            <p:cNvSpPr/>
            <p:nvPr/>
          </p:nvSpPr>
          <p:spPr>
            <a:xfrm>
              <a:off x="0" y="0"/>
              <a:ext cx="2133547" cy="699892"/>
            </a:xfrm>
            <a:custGeom>
              <a:avLst/>
              <a:gdLst/>
              <a:ahLst/>
              <a:cxnLst/>
              <a:rect l="l" t="t" r="r" b="b"/>
              <a:pathLst>
                <a:path w="2133547" h="699892">
                  <a:moveTo>
                    <a:pt x="0" y="0"/>
                  </a:moveTo>
                  <a:lnTo>
                    <a:pt x="2133547" y="0"/>
                  </a:lnTo>
                  <a:lnTo>
                    <a:pt x="2133547" y="699892"/>
                  </a:lnTo>
                  <a:lnTo>
                    <a:pt x="0" y="699892"/>
                  </a:lnTo>
                  <a:close/>
                </a:path>
              </a:pathLst>
            </a:custGeom>
            <a:solidFill>
              <a:srgbClr val="0D0666"/>
            </a:solidFill>
          </p:spPr>
        </p:sp>
        <p:sp>
          <p:nvSpPr>
            <p:cNvPr id="13" name="TextBox 13"/>
            <p:cNvSpPr txBox="1"/>
            <p:nvPr/>
          </p:nvSpPr>
          <p:spPr>
            <a:xfrm>
              <a:off x="0" y="-47625"/>
              <a:ext cx="2133547" cy="74751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28700" y="2604267"/>
            <a:ext cx="5153771" cy="2448788"/>
          </a:xfrm>
          <a:prstGeom prst="rect">
            <a:avLst/>
          </a:prstGeom>
        </p:spPr>
        <p:txBody>
          <a:bodyPr lIns="0" tIns="0" rIns="0" bIns="0" rtlCol="0" anchor="t">
            <a:spAutoFit/>
          </a:bodyPr>
          <a:lstStyle/>
          <a:p>
            <a:pPr algn="l">
              <a:lnSpc>
                <a:spcPts val="9817"/>
              </a:lnSpc>
            </a:pPr>
            <a:r>
              <a:rPr lang="en-US" sz="7012">
                <a:solidFill>
                  <a:srgbClr val="FFFFFF"/>
                </a:solidFill>
                <a:latin typeface="Anton"/>
                <a:ea typeface="Anton"/>
                <a:cs typeface="Anton"/>
                <a:sym typeface="Anton"/>
              </a:rPr>
              <a:t>PROJECT STRUCTURE</a:t>
            </a:r>
          </a:p>
        </p:txBody>
      </p:sp>
      <p:sp>
        <p:nvSpPr>
          <p:cNvPr id="15" name="TextBox 15"/>
          <p:cNvSpPr txBox="1"/>
          <p:nvPr/>
        </p:nvSpPr>
        <p:spPr>
          <a:xfrm>
            <a:off x="9370978" y="923087"/>
            <a:ext cx="6949544" cy="2154436"/>
          </a:xfrm>
          <a:prstGeom prst="rect">
            <a:avLst/>
          </a:prstGeom>
        </p:spPr>
        <p:txBody>
          <a:bodyPr lIns="0" tIns="0" rIns="0" bIns="0" rtlCol="0" anchor="t">
            <a:spAutoFit/>
          </a:bodyPr>
          <a:lstStyle/>
          <a:p>
            <a:pPr algn="just">
              <a:lnSpc>
                <a:spcPts val="2837"/>
              </a:lnSpc>
            </a:pPr>
            <a:r>
              <a:rPr lang="en-US" sz="2199" spc="-120" dirty="0">
                <a:solidFill>
                  <a:srgbClr val="FFFFFF"/>
                </a:solidFill>
                <a:latin typeface="Helvetica World"/>
                <a:ea typeface="Helvetica World"/>
                <a:cs typeface="Helvetica World"/>
                <a:sym typeface="Helvetica World"/>
              </a:rPr>
              <a:t> Team Performance Insight</a:t>
            </a:r>
          </a:p>
          <a:p>
            <a:pPr marL="474978" lvl="1" indent="-237489" algn="just">
              <a:lnSpc>
                <a:spcPts val="2837"/>
              </a:lnSpc>
              <a:buFont typeface="Arial"/>
              <a:buChar char="•"/>
            </a:pPr>
            <a:r>
              <a:rPr lang="en-US" sz="2199" spc="-120" dirty="0">
                <a:solidFill>
                  <a:srgbClr val="FFFFFF"/>
                </a:solidFill>
                <a:latin typeface="Helvetica World"/>
                <a:ea typeface="Helvetica World"/>
                <a:cs typeface="Helvetica World"/>
                <a:sym typeface="Helvetica World"/>
              </a:rPr>
              <a:t>Analysis of team </a:t>
            </a:r>
            <a:r>
              <a:rPr lang="en-US" sz="2199" spc="-120" dirty="0" smtClean="0">
                <a:solidFill>
                  <a:srgbClr val="FFFFFF"/>
                </a:solidFill>
                <a:latin typeface="Helvetica World"/>
                <a:ea typeface="Helvetica World"/>
                <a:cs typeface="Helvetica World"/>
                <a:sym typeface="Helvetica World"/>
              </a:rPr>
              <a:t>winning percentages </a:t>
            </a:r>
            <a:r>
              <a:rPr lang="en-US" sz="2199" spc="-120" dirty="0">
                <a:solidFill>
                  <a:srgbClr val="FFFFFF"/>
                </a:solidFill>
                <a:latin typeface="Helvetica World"/>
                <a:ea typeface="Helvetica World"/>
                <a:cs typeface="Helvetica World"/>
                <a:sym typeface="Helvetica World"/>
              </a:rPr>
              <a:t>and overall performance.</a:t>
            </a:r>
          </a:p>
          <a:p>
            <a:pPr marL="474978" lvl="1" indent="-237489" algn="just">
              <a:lnSpc>
                <a:spcPts val="2837"/>
              </a:lnSpc>
              <a:buFont typeface="Arial"/>
              <a:buChar char="•"/>
            </a:pPr>
            <a:r>
              <a:rPr lang="en-US" sz="2199" spc="-120" dirty="0">
                <a:solidFill>
                  <a:srgbClr val="FFFFFF"/>
                </a:solidFill>
                <a:latin typeface="Helvetica World"/>
                <a:ea typeface="Helvetica World"/>
                <a:cs typeface="Helvetica World"/>
                <a:sym typeface="Helvetica World"/>
              </a:rPr>
              <a:t>Comparison of top teams based on various metrics.</a:t>
            </a:r>
          </a:p>
          <a:p>
            <a:pPr marL="474978" lvl="1" indent="-237489" algn="just">
              <a:lnSpc>
                <a:spcPts val="2837"/>
              </a:lnSpc>
              <a:buFont typeface="Arial"/>
              <a:buChar char="•"/>
            </a:pPr>
            <a:r>
              <a:rPr lang="en-US" sz="2199" spc="-120" dirty="0">
                <a:solidFill>
                  <a:srgbClr val="FFFFFF"/>
                </a:solidFill>
                <a:latin typeface="Helvetica World"/>
                <a:ea typeface="Helvetica World"/>
                <a:cs typeface="Helvetica World"/>
                <a:sym typeface="Helvetica World"/>
              </a:rPr>
              <a:t>Visualization of winning </a:t>
            </a:r>
            <a:r>
              <a:rPr lang="en-US" sz="2199" spc="-120" dirty="0" smtClean="0">
                <a:solidFill>
                  <a:srgbClr val="FFFFFF"/>
                </a:solidFill>
                <a:latin typeface="Helvetica World"/>
                <a:ea typeface="Helvetica World"/>
                <a:cs typeface="Helvetica World"/>
                <a:sym typeface="Helvetica World"/>
              </a:rPr>
              <a:t>types </a:t>
            </a:r>
            <a:r>
              <a:rPr lang="en-US" sz="2199" spc="-120" dirty="0">
                <a:solidFill>
                  <a:srgbClr val="FFFFFF"/>
                </a:solidFill>
                <a:latin typeface="Helvetica World"/>
                <a:ea typeface="Helvetica World"/>
                <a:cs typeface="Helvetica World"/>
                <a:sym typeface="Helvetica World"/>
              </a:rPr>
              <a:t>and performance trends.</a:t>
            </a:r>
          </a:p>
          <a:p>
            <a:pPr marL="0" lvl="1" indent="0" algn="just">
              <a:lnSpc>
                <a:spcPts val="2837"/>
              </a:lnSpc>
              <a:spcBef>
                <a:spcPct val="0"/>
              </a:spcBef>
            </a:pPr>
            <a:endParaRPr lang="en-US" sz="2199" spc="-120" dirty="0">
              <a:solidFill>
                <a:srgbClr val="FFFFFF"/>
              </a:solidFill>
              <a:latin typeface="Helvetica World"/>
              <a:ea typeface="Helvetica World"/>
              <a:cs typeface="Helvetica World"/>
              <a:sym typeface="Helvetica World"/>
            </a:endParaRPr>
          </a:p>
        </p:txBody>
      </p:sp>
      <p:sp>
        <p:nvSpPr>
          <p:cNvPr id="16" name="Freeform 16"/>
          <p:cNvSpPr/>
          <p:nvPr/>
        </p:nvSpPr>
        <p:spPr>
          <a:xfrm rot="-1471678">
            <a:off x="5363934" y="-971866"/>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17" name="Freeform 17"/>
          <p:cNvSpPr/>
          <p:nvPr/>
        </p:nvSpPr>
        <p:spPr>
          <a:xfrm rot="-1471678">
            <a:off x="-1170851" y="8309992"/>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grpSp>
        <p:nvGrpSpPr>
          <p:cNvPr id="18" name="Group 18"/>
          <p:cNvGrpSpPr/>
          <p:nvPr/>
        </p:nvGrpSpPr>
        <p:grpSpPr>
          <a:xfrm>
            <a:off x="9177373" y="7090104"/>
            <a:ext cx="8100809" cy="2657403"/>
            <a:chOff x="0" y="0"/>
            <a:chExt cx="2133547" cy="699892"/>
          </a:xfrm>
        </p:grpSpPr>
        <p:sp>
          <p:nvSpPr>
            <p:cNvPr id="19" name="Freeform 19"/>
            <p:cNvSpPr/>
            <p:nvPr/>
          </p:nvSpPr>
          <p:spPr>
            <a:xfrm>
              <a:off x="0" y="0"/>
              <a:ext cx="2133547" cy="699892"/>
            </a:xfrm>
            <a:custGeom>
              <a:avLst/>
              <a:gdLst/>
              <a:ahLst/>
              <a:cxnLst/>
              <a:rect l="l" t="t" r="r" b="b"/>
              <a:pathLst>
                <a:path w="2133547" h="699892">
                  <a:moveTo>
                    <a:pt x="0" y="0"/>
                  </a:moveTo>
                  <a:lnTo>
                    <a:pt x="2133547" y="0"/>
                  </a:lnTo>
                  <a:lnTo>
                    <a:pt x="2133547" y="699892"/>
                  </a:lnTo>
                  <a:lnTo>
                    <a:pt x="0" y="699892"/>
                  </a:lnTo>
                  <a:close/>
                </a:path>
              </a:pathLst>
            </a:custGeom>
            <a:solidFill>
              <a:srgbClr val="0D0666"/>
            </a:solidFill>
          </p:spPr>
        </p:sp>
        <p:sp>
          <p:nvSpPr>
            <p:cNvPr id="20" name="TextBox 20"/>
            <p:cNvSpPr txBox="1"/>
            <p:nvPr/>
          </p:nvSpPr>
          <p:spPr>
            <a:xfrm>
              <a:off x="0" y="-47625"/>
              <a:ext cx="2133547" cy="747517"/>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0254061" y="6167775"/>
            <a:ext cx="6185487" cy="1074728"/>
          </a:xfrm>
          <a:custGeom>
            <a:avLst/>
            <a:gdLst/>
            <a:ahLst/>
            <a:cxnLst/>
            <a:rect l="l" t="t" r="r" b="b"/>
            <a:pathLst>
              <a:path w="6185487" h="1074728">
                <a:moveTo>
                  <a:pt x="0" y="0"/>
                </a:moveTo>
                <a:lnTo>
                  <a:pt x="6185487" y="0"/>
                </a:lnTo>
                <a:lnTo>
                  <a:pt x="6185487" y="1074729"/>
                </a:lnTo>
                <a:lnTo>
                  <a:pt x="0" y="1074729"/>
                </a:lnTo>
                <a:lnTo>
                  <a:pt x="0" y="0"/>
                </a:lnTo>
                <a:close/>
              </a:path>
            </a:pathLst>
          </a:custGeom>
          <a:blipFill>
            <a:blip r:embed="rId3"/>
            <a:stretch>
              <a:fillRect/>
            </a:stretch>
          </a:blipFill>
        </p:spPr>
      </p:sp>
      <p:sp>
        <p:nvSpPr>
          <p:cNvPr id="22" name="Freeform 22"/>
          <p:cNvSpPr/>
          <p:nvPr/>
        </p:nvSpPr>
        <p:spPr>
          <a:xfrm>
            <a:off x="10135034" y="9258300"/>
            <a:ext cx="6185487" cy="1074728"/>
          </a:xfrm>
          <a:custGeom>
            <a:avLst/>
            <a:gdLst/>
            <a:ahLst/>
            <a:cxnLst/>
            <a:rect l="l" t="t" r="r" b="b"/>
            <a:pathLst>
              <a:path w="6185487" h="1074728">
                <a:moveTo>
                  <a:pt x="0" y="0"/>
                </a:moveTo>
                <a:lnTo>
                  <a:pt x="6185487" y="0"/>
                </a:lnTo>
                <a:lnTo>
                  <a:pt x="6185487" y="1074728"/>
                </a:lnTo>
                <a:lnTo>
                  <a:pt x="0" y="1074728"/>
                </a:lnTo>
                <a:lnTo>
                  <a:pt x="0" y="0"/>
                </a:lnTo>
                <a:close/>
              </a:path>
            </a:pathLst>
          </a:custGeom>
          <a:blipFill>
            <a:blip r:embed="rId3"/>
            <a:stretch>
              <a:fillRect/>
            </a:stretch>
          </a:blipFill>
        </p:spPr>
      </p:sp>
      <p:sp>
        <p:nvSpPr>
          <p:cNvPr id="23" name="TextBox 23"/>
          <p:cNvSpPr txBox="1"/>
          <p:nvPr/>
        </p:nvSpPr>
        <p:spPr>
          <a:xfrm>
            <a:off x="9490005" y="4134308"/>
            <a:ext cx="6949544" cy="2117979"/>
          </a:xfrm>
          <a:prstGeom prst="rect">
            <a:avLst/>
          </a:prstGeom>
        </p:spPr>
        <p:txBody>
          <a:bodyPr lIns="0" tIns="0" rIns="0" bIns="0" rtlCol="0" anchor="t">
            <a:spAutoFit/>
          </a:bodyPr>
          <a:lstStyle/>
          <a:p>
            <a:pPr algn="just">
              <a:lnSpc>
                <a:spcPts val="2837"/>
              </a:lnSpc>
            </a:pPr>
            <a:r>
              <a:rPr lang="en-US" sz="2199" spc="-120">
                <a:solidFill>
                  <a:srgbClr val="FFFFFF"/>
                </a:solidFill>
                <a:latin typeface="Helvetica World"/>
                <a:ea typeface="Helvetica World"/>
                <a:cs typeface="Helvetica World"/>
                <a:sym typeface="Helvetica World"/>
              </a:rPr>
              <a:t>Batting Insight</a:t>
            </a:r>
          </a:p>
          <a:p>
            <a:pPr marL="474978" lvl="1" indent="-237489" algn="just">
              <a:lnSpc>
                <a:spcPts val="2837"/>
              </a:lnSpc>
              <a:buFont typeface="Arial"/>
              <a:buChar char="•"/>
            </a:pPr>
            <a:r>
              <a:rPr lang="en-US" sz="2199" spc="-120">
                <a:solidFill>
                  <a:srgbClr val="FFFFFF"/>
                </a:solidFill>
                <a:latin typeface="Helvetica World"/>
                <a:ea typeface="Helvetica World"/>
                <a:cs typeface="Helvetica World"/>
                <a:sym typeface="Helvetica World"/>
              </a:rPr>
              <a:t>Examination of top batsmen based on strike rate and boundary percentage.</a:t>
            </a:r>
          </a:p>
          <a:p>
            <a:pPr marL="474978" lvl="1" indent="-237489" algn="just">
              <a:lnSpc>
                <a:spcPts val="2837"/>
              </a:lnSpc>
              <a:buFont typeface="Arial"/>
              <a:buChar char="•"/>
            </a:pPr>
            <a:r>
              <a:rPr lang="en-US" sz="2199" spc="-120">
                <a:solidFill>
                  <a:srgbClr val="FFFFFF"/>
                </a:solidFill>
                <a:latin typeface="Helvetica World"/>
                <a:ea typeface="Helvetica World"/>
                <a:cs typeface="Helvetica World"/>
                <a:sym typeface="Helvetica World"/>
              </a:rPr>
              <a:t>Detailed analysis of batting averages and scoring patterns.</a:t>
            </a:r>
          </a:p>
          <a:p>
            <a:pPr marL="474978" lvl="1" indent="-237489" algn="just">
              <a:lnSpc>
                <a:spcPts val="2837"/>
              </a:lnSpc>
              <a:buFont typeface="Arial"/>
              <a:buChar char="•"/>
            </a:pPr>
            <a:r>
              <a:rPr lang="en-US" sz="2199" spc="-120">
                <a:solidFill>
                  <a:srgbClr val="FFFFFF"/>
                </a:solidFill>
                <a:latin typeface="Helvetica World"/>
                <a:ea typeface="Helvetica World"/>
                <a:cs typeface="Helvetica World"/>
                <a:sym typeface="Helvetica World"/>
              </a:rPr>
              <a:t>Visualization of key batting metrics to identify trends.</a:t>
            </a:r>
          </a:p>
          <a:p>
            <a:pPr algn="just">
              <a:lnSpc>
                <a:spcPts val="2837"/>
              </a:lnSpc>
              <a:spcBef>
                <a:spcPct val="0"/>
              </a:spcBef>
            </a:pPr>
            <a:endParaRPr lang="en-US" sz="2199" spc="-120">
              <a:solidFill>
                <a:srgbClr val="FFFFFF"/>
              </a:solidFill>
              <a:latin typeface="Helvetica World"/>
              <a:ea typeface="Helvetica World"/>
              <a:cs typeface="Helvetica World"/>
              <a:sym typeface="Helvetica World"/>
            </a:endParaRPr>
          </a:p>
        </p:txBody>
      </p:sp>
      <p:sp>
        <p:nvSpPr>
          <p:cNvPr id="24" name="TextBox 24"/>
          <p:cNvSpPr txBox="1"/>
          <p:nvPr/>
        </p:nvSpPr>
        <p:spPr>
          <a:xfrm>
            <a:off x="9490005" y="7345529"/>
            <a:ext cx="6949544" cy="2470404"/>
          </a:xfrm>
          <a:prstGeom prst="rect">
            <a:avLst/>
          </a:prstGeom>
        </p:spPr>
        <p:txBody>
          <a:bodyPr lIns="0" tIns="0" rIns="0" bIns="0" rtlCol="0" anchor="t">
            <a:spAutoFit/>
          </a:bodyPr>
          <a:lstStyle/>
          <a:p>
            <a:pPr algn="just">
              <a:lnSpc>
                <a:spcPts val="2837"/>
              </a:lnSpc>
            </a:pPr>
            <a:r>
              <a:rPr lang="en-US" sz="2199" spc="-120">
                <a:solidFill>
                  <a:srgbClr val="FFFFFF"/>
                </a:solidFill>
                <a:latin typeface="Helvetica World"/>
                <a:ea typeface="Helvetica World"/>
                <a:cs typeface="Helvetica World"/>
                <a:sym typeface="Helvetica World"/>
              </a:rPr>
              <a:t>Bowling Insight</a:t>
            </a:r>
          </a:p>
          <a:p>
            <a:pPr marL="474978" lvl="1" indent="-237489" algn="just">
              <a:lnSpc>
                <a:spcPts val="2837"/>
              </a:lnSpc>
              <a:buFont typeface="Arial"/>
              <a:buChar char="•"/>
            </a:pPr>
            <a:r>
              <a:rPr lang="en-US" sz="2199" spc="-120">
                <a:solidFill>
                  <a:srgbClr val="FFFFFF"/>
                </a:solidFill>
                <a:latin typeface="Helvetica World"/>
                <a:ea typeface="Helvetica World"/>
                <a:cs typeface="Helvetica World"/>
                <a:sym typeface="Helvetica World"/>
              </a:rPr>
              <a:t>Analysis of top bowlers based on economy rates and strike rates.</a:t>
            </a:r>
          </a:p>
          <a:p>
            <a:pPr marL="474978" lvl="1" indent="-237489" algn="just">
              <a:lnSpc>
                <a:spcPts val="2837"/>
              </a:lnSpc>
              <a:buFont typeface="Arial"/>
              <a:buChar char="•"/>
            </a:pPr>
            <a:r>
              <a:rPr lang="en-US" sz="2199" spc="-120">
                <a:solidFill>
                  <a:srgbClr val="FFFFFF"/>
                </a:solidFill>
                <a:latin typeface="Helvetica World"/>
                <a:ea typeface="Helvetica World"/>
                <a:cs typeface="Helvetica World"/>
                <a:sym typeface="Helvetica World"/>
              </a:rPr>
              <a:t>Examination of dot ball percentages and their impact.</a:t>
            </a:r>
          </a:p>
          <a:p>
            <a:pPr marL="474978" lvl="1" indent="-237489" algn="just">
              <a:lnSpc>
                <a:spcPts val="2837"/>
              </a:lnSpc>
              <a:buFont typeface="Arial"/>
              <a:buChar char="•"/>
            </a:pPr>
            <a:r>
              <a:rPr lang="en-US" sz="2199" spc="-120">
                <a:solidFill>
                  <a:srgbClr val="FFFFFF"/>
                </a:solidFill>
                <a:latin typeface="Helvetica World"/>
                <a:ea typeface="Helvetica World"/>
                <a:cs typeface="Helvetica World"/>
                <a:sym typeface="Helvetica World"/>
              </a:rPr>
              <a:t>Visualization of bowling performance metrics to highlight key bowlers.</a:t>
            </a:r>
          </a:p>
          <a:p>
            <a:pPr algn="just">
              <a:lnSpc>
                <a:spcPts val="2837"/>
              </a:lnSpc>
              <a:spcBef>
                <a:spcPct val="0"/>
              </a:spcBef>
            </a:pPr>
            <a:endParaRPr lang="en-US" sz="2199" spc="-120">
              <a:solidFill>
                <a:srgbClr val="FFFFFF"/>
              </a:solidFill>
              <a:latin typeface="Helvetica World"/>
              <a:ea typeface="Helvetica World"/>
              <a:cs typeface="Helvetica World"/>
              <a:sym typeface="Helvetica Wor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rot="-1471678">
            <a:off x="-1170851" y="7633913"/>
            <a:ext cx="3855309" cy="3248773"/>
          </a:xfrm>
          <a:custGeom>
            <a:avLst/>
            <a:gdLst/>
            <a:ahLst/>
            <a:cxnLst/>
            <a:rect l="l" t="t" r="r" b="b"/>
            <a:pathLst>
              <a:path w="3855309" h="3248773">
                <a:moveTo>
                  <a:pt x="0" y="0"/>
                </a:moveTo>
                <a:lnTo>
                  <a:pt x="3855309" y="0"/>
                </a:lnTo>
                <a:lnTo>
                  <a:pt x="3855309" y="3248774"/>
                </a:lnTo>
                <a:lnTo>
                  <a:pt x="0" y="3248774"/>
                </a:lnTo>
                <a:lnTo>
                  <a:pt x="0" y="0"/>
                </a:lnTo>
                <a:close/>
              </a:path>
            </a:pathLst>
          </a:custGeom>
          <a:blipFill>
            <a:blip r:embed="rId2">
              <a:alphaModFix amt="12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417345">
            <a:off x="15968136" y="1673238"/>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2">
              <a:alphaModFix amt="12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289842" y="3297624"/>
            <a:ext cx="2433291" cy="2433291"/>
          </a:xfrm>
          <a:custGeom>
            <a:avLst/>
            <a:gdLst/>
            <a:ahLst/>
            <a:cxnLst/>
            <a:rect l="l" t="t" r="r" b="b"/>
            <a:pathLst>
              <a:path w="2433291" h="2433291">
                <a:moveTo>
                  <a:pt x="0" y="0"/>
                </a:moveTo>
                <a:lnTo>
                  <a:pt x="2433291" y="0"/>
                </a:lnTo>
                <a:lnTo>
                  <a:pt x="2433291" y="2433292"/>
                </a:lnTo>
                <a:lnTo>
                  <a:pt x="0" y="2433292"/>
                </a:lnTo>
                <a:lnTo>
                  <a:pt x="0" y="0"/>
                </a:lnTo>
                <a:close/>
              </a:path>
            </a:pathLst>
          </a:custGeom>
          <a:blipFill>
            <a:blip r:embed="rId4"/>
            <a:stretch>
              <a:fillRect/>
            </a:stretch>
          </a:blipFill>
        </p:spPr>
      </p:sp>
      <p:sp>
        <p:nvSpPr>
          <p:cNvPr id="5" name="Freeform 5"/>
          <p:cNvSpPr/>
          <p:nvPr/>
        </p:nvSpPr>
        <p:spPr>
          <a:xfrm>
            <a:off x="1827442" y="6111303"/>
            <a:ext cx="1358092" cy="2263487"/>
          </a:xfrm>
          <a:custGeom>
            <a:avLst/>
            <a:gdLst/>
            <a:ahLst/>
            <a:cxnLst/>
            <a:rect l="l" t="t" r="r" b="b"/>
            <a:pathLst>
              <a:path w="1358092" h="2263487">
                <a:moveTo>
                  <a:pt x="0" y="0"/>
                </a:moveTo>
                <a:lnTo>
                  <a:pt x="1358092" y="0"/>
                </a:lnTo>
                <a:lnTo>
                  <a:pt x="1358092" y="2263487"/>
                </a:lnTo>
                <a:lnTo>
                  <a:pt x="0" y="2263487"/>
                </a:lnTo>
                <a:lnTo>
                  <a:pt x="0" y="0"/>
                </a:lnTo>
                <a:close/>
              </a:path>
            </a:pathLst>
          </a:custGeom>
          <a:blipFill>
            <a:blip r:embed="rId5"/>
            <a:stretch>
              <a:fillRect/>
            </a:stretch>
          </a:blipFill>
        </p:spPr>
      </p:sp>
      <p:sp>
        <p:nvSpPr>
          <p:cNvPr id="6" name="Freeform 6"/>
          <p:cNvSpPr/>
          <p:nvPr/>
        </p:nvSpPr>
        <p:spPr>
          <a:xfrm>
            <a:off x="4299949" y="3292368"/>
            <a:ext cx="2433291" cy="2433291"/>
          </a:xfrm>
          <a:custGeom>
            <a:avLst/>
            <a:gdLst/>
            <a:ahLst/>
            <a:cxnLst/>
            <a:rect l="l" t="t" r="r" b="b"/>
            <a:pathLst>
              <a:path w="2433291" h="2433291">
                <a:moveTo>
                  <a:pt x="0" y="0"/>
                </a:moveTo>
                <a:lnTo>
                  <a:pt x="2433291" y="0"/>
                </a:lnTo>
                <a:lnTo>
                  <a:pt x="2433291" y="2433291"/>
                </a:lnTo>
                <a:lnTo>
                  <a:pt x="0" y="2433291"/>
                </a:lnTo>
                <a:lnTo>
                  <a:pt x="0" y="0"/>
                </a:lnTo>
                <a:close/>
              </a:path>
            </a:pathLst>
          </a:custGeom>
          <a:blipFill>
            <a:blip r:embed="rId6"/>
            <a:stretch>
              <a:fillRect/>
            </a:stretch>
          </a:blipFill>
        </p:spPr>
      </p:sp>
      <p:sp>
        <p:nvSpPr>
          <p:cNvPr id="7" name="Freeform 7"/>
          <p:cNvSpPr/>
          <p:nvPr/>
        </p:nvSpPr>
        <p:spPr>
          <a:xfrm>
            <a:off x="7592624" y="3560800"/>
            <a:ext cx="2583101" cy="1896427"/>
          </a:xfrm>
          <a:custGeom>
            <a:avLst/>
            <a:gdLst/>
            <a:ahLst/>
            <a:cxnLst/>
            <a:rect l="l" t="t" r="r" b="b"/>
            <a:pathLst>
              <a:path w="2583101" h="1896427">
                <a:moveTo>
                  <a:pt x="0" y="0"/>
                </a:moveTo>
                <a:lnTo>
                  <a:pt x="2583101" y="0"/>
                </a:lnTo>
                <a:lnTo>
                  <a:pt x="2583101" y="1896427"/>
                </a:lnTo>
                <a:lnTo>
                  <a:pt x="0" y="1896427"/>
                </a:lnTo>
                <a:lnTo>
                  <a:pt x="0" y="0"/>
                </a:lnTo>
                <a:close/>
              </a:path>
            </a:pathLst>
          </a:custGeom>
          <a:blipFill>
            <a:blip r:embed="rId7"/>
            <a:stretch>
              <a:fillRect/>
            </a:stretch>
          </a:blipFill>
        </p:spPr>
      </p:sp>
      <p:sp>
        <p:nvSpPr>
          <p:cNvPr id="8" name="Freeform 8"/>
          <p:cNvSpPr/>
          <p:nvPr/>
        </p:nvSpPr>
        <p:spPr>
          <a:xfrm>
            <a:off x="11035109" y="3297624"/>
            <a:ext cx="2525261" cy="2813679"/>
          </a:xfrm>
          <a:custGeom>
            <a:avLst/>
            <a:gdLst/>
            <a:ahLst/>
            <a:cxnLst/>
            <a:rect l="l" t="t" r="r" b="b"/>
            <a:pathLst>
              <a:path w="2525261" h="2813679">
                <a:moveTo>
                  <a:pt x="0" y="0"/>
                </a:moveTo>
                <a:lnTo>
                  <a:pt x="2525261" y="0"/>
                </a:lnTo>
                <a:lnTo>
                  <a:pt x="2525261" y="2813679"/>
                </a:lnTo>
                <a:lnTo>
                  <a:pt x="0" y="2813679"/>
                </a:lnTo>
                <a:lnTo>
                  <a:pt x="0" y="0"/>
                </a:lnTo>
                <a:close/>
              </a:path>
            </a:pathLst>
          </a:custGeom>
          <a:blipFill>
            <a:blip r:embed="rId8"/>
            <a:stretch>
              <a:fillRect t="-3800" b="-3800"/>
            </a:stretch>
          </a:blipFill>
        </p:spPr>
      </p:sp>
      <p:sp>
        <p:nvSpPr>
          <p:cNvPr id="9" name="Freeform 9"/>
          <p:cNvSpPr/>
          <p:nvPr/>
        </p:nvSpPr>
        <p:spPr>
          <a:xfrm>
            <a:off x="14033238" y="3560800"/>
            <a:ext cx="3000368" cy="2170116"/>
          </a:xfrm>
          <a:custGeom>
            <a:avLst/>
            <a:gdLst/>
            <a:ahLst/>
            <a:cxnLst/>
            <a:rect l="l" t="t" r="r" b="b"/>
            <a:pathLst>
              <a:path w="3000368" h="2170116">
                <a:moveTo>
                  <a:pt x="0" y="0"/>
                </a:moveTo>
                <a:lnTo>
                  <a:pt x="3000368" y="0"/>
                </a:lnTo>
                <a:lnTo>
                  <a:pt x="3000368" y="2170116"/>
                </a:lnTo>
                <a:lnTo>
                  <a:pt x="0" y="2170116"/>
                </a:lnTo>
                <a:lnTo>
                  <a:pt x="0" y="0"/>
                </a:lnTo>
                <a:close/>
              </a:path>
            </a:pathLst>
          </a:custGeom>
          <a:blipFill>
            <a:blip r:embed="rId9"/>
            <a:stretch>
              <a:fillRect r="-14863"/>
            </a:stretch>
          </a:blipFill>
        </p:spPr>
      </p:sp>
      <p:sp>
        <p:nvSpPr>
          <p:cNvPr id="10" name="Freeform 10"/>
          <p:cNvSpPr/>
          <p:nvPr/>
        </p:nvSpPr>
        <p:spPr>
          <a:xfrm>
            <a:off x="3723133" y="6111303"/>
            <a:ext cx="2560023" cy="2263487"/>
          </a:xfrm>
          <a:custGeom>
            <a:avLst/>
            <a:gdLst/>
            <a:ahLst/>
            <a:cxnLst/>
            <a:rect l="l" t="t" r="r" b="b"/>
            <a:pathLst>
              <a:path w="2560023" h="2263487">
                <a:moveTo>
                  <a:pt x="0" y="0"/>
                </a:moveTo>
                <a:lnTo>
                  <a:pt x="2560024" y="0"/>
                </a:lnTo>
                <a:lnTo>
                  <a:pt x="2560024" y="2263487"/>
                </a:lnTo>
                <a:lnTo>
                  <a:pt x="0" y="2263487"/>
                </a:lnTo>
                <a:lnTo>
                  <a:pt x="0" y="0"/>
                </a:lnTo>
                <a:close/>
              </a:path>
            </a:pathLst>
          </a:custGeom>
          <a:blipFill>
            <a:blip r:embed="rId10"/>
            <a:stretch>
              <a:fillRect/>
            </a:stretch>
          </a:blipFill>
        </p:spPr>
      </p:sp>
      <p:sp>
        <p:nvSpPr>
          <p:cNvPr id="11" name="Freeform 11"/>
          <p:cNvSpPr/>
          <p:nvPr/>
        </p:nvSpPr>
        <p:spPr>
          <a:xfrm>
            <a:off x="6847504" y="6111303"/>
            <a:ext cx="4073340" cy="2336471"/>
          </a:xfrm>
          <a:custGeom>
            <a:avLst/>
            <a:gdLst/>
            <a:ahLst/>
            <a:cxnLst/>
            <a:rect l="l" t="t" r="r" b="b"/>
            <a:pathLst>
              <a:path w="4073340" h="2336471">
                <a:moveTo>
                  <a:pt x="0" y="0"/>
                </a:moveTo>
                <a:lnTo>
                  <a:pt x="4073340" y="0"/>
                </a:lnTo>
                <a:lnTo>
                  <a:pt x="4073340" y="2336471"/>
                </a:lnTo>
                <a:lnTo>
                  <a:pt x="0" y="2336471"/>
                </a:lnTo>
                <a:lnTo>
                  <a:pt x="0" y="0"/>
                </a:lnTo>
                <a:close/>
              </a:path>
            </a:pathLst>
          </a:custGeom>
          <a:blipFill>
            <a:blip r:embed="rId11"/>
            <a:stretch>
              <a:fillRect r="-729"/>
            </a:stretch>
          </a:blipFill>
        </p:spPr>
      </p:sp>
      <p:sp>
        <p:nvSpPr>
          <p:cNvPr id="12" name="Freeform 12"/>
          <p:cNvSpPr/>
          <p:nvPr/>
        </p:nvSpPr>
        <p:spPr>
          <a:xfrm>
            <a:off x="11454244" y="6111303"/>
            <a:ext cx="2222268" cy="2563441"/>
          </a:xfrm>
          <a:custGeom>
            <a:avLst/>
            <a:gdLst/>
            <a:ahLst/>
            <a:cxnLst/>
            <a:rect l="l" t="t" r="r" b="b"/>
            <a:pathLst>
              <a:path w="2222268" h="2563441">
                <a:moveTo>
                  <a:pt x="0" y="0"/>
                </a:moveTo>
                <a:lnTo>
                  <a:pt x="2222269" y="0"/>
                </a:lnTo>
                <a:lnTo>
                  <a:pt x="2222269" y="2563441"/>
                </a:lnTo>
                <a:lnTo>
                  <a:pt x="0" y="2563441"/>
                </a:lnTo>
                <a:lnTo>
                  <a:pt x="0" y="0"/>
                </a:lnTo>
                <a:close/>
              </a:path>
            </a:pathLst>
          </a:custGeom>
          <a:blipFill>
            <a:blip r:embed="rId12"/>
            <a:stretch>
              <a:fillRect/>
            </a:stretch>
          </a:blipFill>
        </p:spPr>
      </p:sp>
      <p:sp>
        <p:nvSpPr>
          <p:cNvPr id="13" name="Freeform 13"/>
          <p:cNvSpPr/>
          <p:nvPr/>
        </p:nvSpPr>
        <p:spPr>
          <a:xfrm>
            <a:off x="14589551" y="6111303"/>
            <a:ext cx="2392110" cy="2697868"/>
          </a:xfrm>
          <a:custGeom>
            <a:avLst/>
            <a:gdLst/>
            <a:ahLst/>
            <a:cxnLst/>
            <a:rect l="l" t="t" r="r" b="b"/>
            <a:pathLst>
              <a:path w="2392110" h="2697868">
                <a:moveTo>
                  <a:pt x="0" y="0"/>
                </a:moveTo>
                <a:lnTo>
                  <a:pt x="2392110" y="0"/>
                </a:lnTo>
                <a:lnTo>
                  <a:pt x="2392110" y="2697868"/>
                </a:lnTo>
                <a:lnTo>
                  <a:pt x="0" y="2697868"/>
                </a:lnTo>
                <a:lnTo>
                  <a:pt x="0" y="0"/>
                </a:lnTo>
                <a:close/>
              </a:path>
            </a:pathLst>
          </a:custGeom>
          <a:blipFill>
            <a:blip r:embed="rId13"/>
            <a:stretch>
              <a:fillRect/>
            </a:stretch>
          </a:blipFill>
        </p:spPr>
      </p:sp>
      <p:sp>
        <p:nvSpPr>
          <p:cNvPr id="14" name="TextBox 14"/>
          <p:cNvSpPr txBox="1"/>
          <p:nvPr/>
        </p:nvSpPr>
        <p:spPr>
          <a:xfrm>
            <a:off x="5178039" y="1889101"/>
            <a:ext cx="7931922" cy="1038225"/>
          </a:xfrm>
          <a:prstGeom prst="rect">
            <a:avLst/>
          </a:prstGeom>
        </p:spPr>
        <p:txBody>
          <a:bodyPr lIns="0" tIns="0" rIns="0" bIns="0" rtlCol="0" anchor="t">
            <a:spAutoFit/>
          </a:bodyPr>
          <a:lstStyle/>
          <a:p>
            <a:pPr algn="ctr">
              <a:lnSpc>
                <a:spcPts val="8400"/>
              </a:lnSpc>
            </a:pPr>
            <a:r>
              <a:rPr lang="en-US" sz="6000">
                <a:solidFill>
                  <a:srgbClr val="FFFFFF"/>
                </a:solidFill>
                <a:latin typeface="Anton"/>
                <a:ea typeface="Anton"/>
                <a:cs typeface="Anton"/>
                <a:sym typeface="Anton"/>
              </a:rPr>
              <a:t>MEET THE CRICKET TEAMS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1028700" y="530198"/>
            <a:ext cx="574529" cy="574529"/>
          </a:xfrm>
          <a:custGeom>
            <a:avLst/>
            <a:gdLst/>
            <a:ahLst/>
            <a:cxnLst/>
            <a:rect l="l" t="t" r="r" b="b"/>
            <a:pathLst>
              <a:path w="574529" h="574529">
                <a:moveTo>
                  <a:pt x="0" y="0"/>
                </a:moveTo>
                <a:lnTo>
                  <a:pt x="574529" y="0"/>
                </a:lnTo>
                <a:lnTo>
                  <a:pt x="574529" y="574530"/>
                </a:lnTo>
                <a:lnTo>
                  <a:pt x="0" y="5745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71678">
            <a:off x="6682861" y="8062005"/>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674342">
            <a:off x="15331645" y="1835303"/>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074993" y="5451528"/>
            <a:ext cx="4035403" cy="701151"/>
          </a:xfrm>
          <a:custGeom>
            <a:avLst/>
            <a:gdLst/>
            <a:ahLst/>
            <a:cxnLst/>
            <a:rect l="l" t="t" r="r" b="b"/>
            <a:pathLst>
              <a:path w="4035403" h="701151">
                <a:moveTo>
                  <a:pt x="0" y="0"/>
                </a:moveTo>
                <a:lnTo>
                  <a:pt x="4035404" y="0"/>
                </a:lnTo>
                <a:lnTo>
                  <a:pt x="4035404" y="701152"/>
                </a:lnTo>
                <a:lnTo>
                  <a:pt x="0" y="701152"/>
                </a:lnTo>
                <a:lnTo>
                  <a:pt x="0" y="0"/>
                </a:lnTo>
                <a:close/>
              </a:path>
            </a:pathLst>
          </a:custGeom>
          <a:blipFill>
            <a:blip r:embed="rId6"/>
            <a:stretch>
              <a:fillRect/>
            </a:stretch>
          </a:blipFill>
        </p:spPr>
      </p:sp>
      <p:sp>
        <p:nvSpPr>
          <p:cNvPr id="6" name="Freeform 6"/>
          <p:cNvSpPr/>
          <p:nvPr/>
        </p:nvSpPr>
        <p:spPr>
          <a:xfrm>
            <a:off x="12011334" y="8799040"/>
            <a:ext cx="4035403" cy="701151"/>
          </a:xfrm>
          <a:custGeom>
            <a:avLst/>
            <a:gdLst/>
            <a:ahLst/>
            <a:cxnLst/>
            <a:rect l="l" t="t" r="r" b="b"/>
            <a:pathLst>
              <a:path w="4035403" h="701151">
                <a:moveTo>
                  <a:pt x="0" y="0"/>
                </a:moveTo>
                <a:lnTo>
                  <a:pt x="4035403" y="0"/>
                </a:lnTo>
                <a:lnTo>
                  <a:pt x="4035403" y="701151"/>
                </a:lnTo>
                <a:lnTo>
                  <a:pt x="0" y="701151"/>
                </a:lnTo>
                <a:lnTo>
                  <a:pt x="0" y="0"/>
                </a:lnTo>
                <a:close/>
              </a:path>
            </a:pathLst>
          </a:custGeom>
          <a:blipFill>
            <a:blip r:embed="rId6"/>
            <a:stretch>
              <a:fillRect/>
            </a:stretch>
          </a:blipFill>
        </p:spPr>
      </p:sp>
      <p:sp>
        <p:nvSpPr>
          <p:cNvPr id="7" name="Freeform 7"/>
          <p:cNvSpPr/>
          <p:nvPr/>
        </p:nvSpPr>
        <p:spPr>
          <a:xfrm>
            <a:off x="2483727" y="1652078"/>
            <a:ext cx="13766853" cy="7598901"/>
          </a:xfrm>
          <a:custGeom>
            <a:avLst/>
            <a:gdLst/>
            <a:ahLst/>
            <a:cxnLst/>
            <a:rect l="l" t="t" r="r" b="b"/>
            <a:pathLst>
              <a:path w="13766853" h="7598901">
                <a:moveTo>
                  <a:pt x="0" y="0"/>
                </a:moveTo>
                <a:lnTo>
                  <a:pt x="13766854" y="0"/>
                </a:lnTo>
                <a:lnTo>
                  <a:pt x="13766854" y="7598901"/>
                </a:lnTo>
                <a:lnTo>
                  <a:pt x="0" y="7598901"/>
                </a:lnTo>
                <a:lnTo>
                  <a:pt x="0" y="0"/>
                </a:lnTo>
                <a:close/>
              </a:path>
            </a:pathLst>
          </a:custGeom>
          <a:blipFill>
            <a:blip r:embed="rId7"/>
            <a:stretch>
              <a:fillRect t="-525" r="-1386" b="-3074"/>
            </a:stretch>
          </a:blipFill>
        </p:spPr>
      </p:sp>
      <p:sp>
        <p:nvSpPr>
          <p:cNvPr id="8" name="TextBox 8"/>
          <p:cNvSpPr txBox="1"/>
          <p:nvPr/>
        </p:nvSpPr>
        <p:spPr>
          <a:xfrm>
            <a:off x="1864458" y="406373"/>
            <a:ext cx="8636027"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TEAM PERFORMANCE INSIGHTT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1172332" y="700133"/>
            <a:ext cx="574529" cy="574529"/>
          </a:xfrm>
          <a:custGeom>
            <a:avLst/>
            <a:gdLst/>
            <a:ahLst/>
            <a:cxnLst/>
            <a:rect l="l" t="t" r="r" b="b"/>
            <a:pathLst>
              <a:path w="574529" h="574529">
                <a:moveTo>
                  <a:pt x="0" y="0"/>
                </a:moveTo>
                <a:lnTo>
                  <a:pt x="574530" y="0"/>
                </a:lnTo>
                <a:lnTo>
                  <a:pt x="574530" y="574530"/>
                </a:lnTo>
                <a:lnTo>
                  <a:pt x="0" y="5745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71678">
            <a:off x="6682861" y="8062005"/>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674342">
            <a:off x="15331645" y="1835303"/>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929996" y="1937004"/>
            <a:ext cx="10504951" cy="7321296"/>
          </a:xfrm>
          <a:prstGeom prst="rect">
            <a:avLst/>
          </a:prstGeom>
        </p:spPr>
        <p:txBody>
          <a:bodyPr lIns="0" tIns="0" rIns="0" bIns="0" rtlCol="0" anchor="t">
            <a:spAutoFit/>
          </a:bodyPr>
          <a:lstStyle/>
          <a:p>
            <a:pPr marL="0" lvl="1" indent="0" algn="just">
              <a:lnSpc>
                <a:spcPts val="3611"/>
              </a:lnSpc>
              <a:spcBef>
                <a:spcPct val="0"/>
              </a:spcBef>
            </a:pPr>
            <a:endParaRPr/>
          </a:p>
          <a:p>
            <a:pPr marL="604515" lvl="1" indent="-302257" algn="just">
              <a:lnSpc>
                <a:spcPts val="3611"/>
              </a:lnSpc>
              <a:spcBef>
                <a:spcPct val="0"/>
              </a:spcBef>
              <a:buFont typeface="Arial"/>
              <a:buChar char="•"/>
            </a:pPr>
            <a:r>
              <a:rPr lang="en-US" sz="2799" u="none" strike="noStrike" spc="-153">
                <a:solidFill>
                  <a:srgbClr val="FFFFFF"/>
                </a:solidFill>
                <a:latin typeface="Helvetica World"/>
                <a:ea typeface="Helvetica World"/>
                <a:cs typeface="Helvetica World"/>
                <a:sym typeface="Helvetica World"/>
              </a:rPr>
              <a:t>Cards Analyzed: Includes total runs, total matches, total wickets, sum of fours, and sum of sixes over the last 3 years, with a focus on seasonal winners.</a:t>
            </a:r>
          </a:p>
          <a:p>
            <a:pPr marL="604515" lvl="1" indent="-302257" algn="just">
              <a:lnSpc>
                <a:spcPts val="3611"/>
              </a:lnSpc>
              <a:spcBef>
                <a:spcPct val="0"/>
              </a:spcBef>
              <a:buFont typeface="Arial"/>
              <a:buChar char="•"/>
            </a:pPr>
            <a:r>
              <a:rPr lang="en-US" sz="2799" u="none" strike="noStrike" spc="-153">
                <a:solidFill>
                  <a:srgbClr val="FFFFFF"/>
                </a:solidFill>
                <a:latin typeface="Helvetica World"/>
                <a:ea typeface="Helvetica World"/>
                <a:cs typeface="Helvetica World"/>
                <a:sym typeface="Helvetica World"/>
              </a:rPr>
              <a:t>Result Type Analysis: A doughnut chart illustrating team victories by result type (runs or wickets).</a:t>
            </a:r>
          </a:p>
          <a:p>
            <a:pPr marL="604515" lvl="1" indent="-302257" algn="just">
              <a:lnSpc>
                <a:spcPts val="3611"/>
              </a:lnSpc>
              <a:spcBef>
                <a:spcPct val="0"/>
              </a:spcBef>
              <a:buFont typeface="Arial"/>
              <a:buChar char="•"/>
            </a:pPr>
            <a:r>
              <a:rPr lang="en-US" sz="2799" u="none" strike="noStrike" spc="-153">
                <a:solidFill>
                  <a:srgbClr val="FFFFFF"/>
                </a:solidFill>
                <a:latin typeface="Helvetica World"/>
                <a:ea typeface="Helvetica World"/>
                <a:cs typeface="Helvetica World"/>
                <a:sym typeface="Helvetica World"/>
              </a:rPr>
              <a:t>Seasonal Wins: A column bar chart depicting the top teams total wins  for each season.</a:t>
            </a:r>
          </a:p>
          <a:p>
            <a:pPr marL="604515" lvl="1" indent="-302257" algn="just">
              <a:lnSpc>
                <a:spcPts val="3611"/>
              </a:lnSpc>
              <a:spcBef>
                <a:spcPct val="0"/>
              </a:spcBef>
              <a:buFont typeface="Arial"/>
              <a:buChar char="•"/>
            </a:pPr>
            <a:r>
              <a:rPr lang="en-US" sz="2799" u="none" strike="noStrike" spc="-153">
                <a:solidFill>
                  <a:srgbClr val="FFFFFF"/>
                </a:solidFill>
                <a:latin typeface="Helvetica World"/>
                <a:ea typeface="Helvetica World"/>
                <a:cs typeface="Helvetica World"/>
                <a:sym typeface="Helvetica World"/>
              </a:rPr>
              <a:t>Awards Analysis: Highlights the Purple Cap and Orange Cap winners for each season.</a:t>
            </a:r>
          </a:p>
          <a:p>
            <a:pPr marL="604515" lvl="1" indent="-302257" algn="just">
              <a:lnSpc>
                <a:spcPts val="3611"/>
              </a:lnSpc>
              <a:spcBef>
                <a:spcPct val="0"/>
              </a:spcBef>
              <a:buFont typeface="Arial"/>
              <a:buChar char="•"/>
            </a:pPr>
            <a:r>
              <a:rPr lang="en-US" sz="2799" u="none" strike="noStrike" spc="-153">
                <a:solidFill>
                  <a:srgbClr val="FFFFFF"/>
                </a:solidFill>
                <a:latin typeface="Helvetica World"/>
                <a:ea typeface="Helvetica World"/>
                <a:cs typeface="Helvetica World"/>
                <a:sym typeface="Helvetica World"/>
              </a:rPr>
              <a:t>Tournament Metrics: Includes tournament wickets, fours, and other key statistics across seasons.</a:t>
            </a:r>
          </a:p>
          <a:p>
            <a:pPr marL="604515" lvl="1" indent="-302257" algn="just">
              <a:lnSpc>
                <a:spcPts val="3611"/>
              </a:lnSpc>
              <a:spcBef>
                <a:spcPct val="0"/>
              </a:spcBef>
              <a:buFont typeface="Arial"/>
              <a:buChar char="•"/>
            </a:pPr>
            <a:r>
              <a:rPr lang="en-US" sz="2799" u="none" strike="noStrike" spc="-153">
                <a:solidFill>
                  <a:srgbClr val="FFFFFF"/>
                </a:solidFill>
                <a:latin typeface="Helvetica World"/>
                <a:ea typeface="Helvetica World"/>
                <a:cs typeface="Helvetica World"/>
                <a:sym typeface="Helvetica World"/>
              </a:rPr>
              <a:t>Detailed Metrics: Two matrices for IPL batting and bowling, showing key statistics like total runs, strike rate, wickets, and dot balls by batsman and bowler names.</a:t>
            </a:r>
          </a:p>
          <a:p>
            <a:pPr algn="just">
              <a:lnSpc>
                <a:spcPts val="3611"/>
              </a:lnSpc>
              <a:spcBef>
                <a:spcPct val="0"/>
              </a:spcBef>
            </a:pPr>
            <a:endParaRPr lang="en-US" sz="2799" u="none" strike="noStrike" spc="-153">
              <a:solidFill>
                <a:srgbClr val="FFFFFF"/>
              </a:solidFill>
              <a:latin typeface="Helvetica World"/>
              <a:ea typeface="Helvetica World"/>
              <a:cs typeface="Helvetica World"/>
              <a:sym typeface="Helvetica World"/>
            </a:endParaRPr>
          </a:p>
        </p:txBody>
      </p:sp>
      <p:sp>
        <p:nvSpPr>
          <p:cNvPr id="6" name="Freeform 6"/>
          <p:cNvSpPr/>
          <p:nvPr/>
        </p:nvSpPr>
        <p:spPr>
          <a:xfrm>
            <a:off x="12002409" y="3383990"/>
            <a:ext cx="6285591" cy="3519019"/>
          </a:xfrm>
          <a:custGeom>
            <a:avLst/>
            <a:gdLst/>
            <a:ahLst/>
            <a:cxnLst/>
            <a:rect l="l" t="t" r="r" b="b"/>
            <a:pathLst>
              <a:path w="6285591" h="3519019">
                <a:moveTo>
                  <a:pt x="0" y="0"/>
                </a:moveTo>
                <a:lnTo>
                  <a:pt x="6285591" y="0"/>
                </a:lnTo>
                <a:lnTo>
                  <a:pt x="6285591" y="3519020"/>
                </a:lnTo>
                <a:lnTo>
                  <a:pt x="0" y="351902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1864458" y="406373"/>
            <a:ext cx="8636027"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TEAM PERFORMANCE INSIGHTT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1028700" y="700133"/>
            <a:ext cx="574529" cy="574529"/>
          </a:xfrm>
          <a:custGeom>
            <a:avLst/>
            <a:gdLst/>
            <a:ahLst/>
            <a:cxnLst/>
            <a:rect l="l" t="t" r="r" b="b"/>
            <a:pathLst>
              <a:path w="574529" h="574529">
                <a:moveTo>
                  <a:pt x="0" y="0"/>
                </a:moveTo>
                <a:lnTo>
                  <a:pt x="574529" y="0"/>
                </a:lnTo>
                <a:lnTo>
                  <a:pt x="574529" y="574530"/>
                </a:lnTo>
                <a:lnTo>
                  <a:pt x="0" y="5745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71678">
            <a:off x="6682861" y="8062005"/>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674342">
            <a:off x="15331645" y="1835303"/>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074993" y="5451528"/>
            <a:ext cx="4035403" cy="701151"/>
          </a:xfrm>
          <a:custGeom>
            <a:avLst/>
            <a:gdLst/>
            <a:ahLst/>
            <a:cxnLst/>
            <a:rect l="l" t="t" r="r" b="b"/>
            <a:pathLst>
              <a:path w="4035403" h="701151">
                <a:moveTo>
                  <a:pt x="0" y="0"/>
                </a:moveTo>
                <a:lnTo>
                  <a:pt x="4035404" y="0"/>
                </a:lnTo>
                <a:lnTo>
                  <a:pt x="4035404" y="701152"/>
                </a:lnTo>
                <a:lnTo>
                  <a:pt x="0" y="701152"/>
                </a:lnTo>
                <a:lnTo>
                  <a:pt x="0" y="0"/>
                </a:lnTo>
                <a:close/>
              </a:path>
            </a:pathLst>
          </a:custGeom>
          <a:blipFill>
            <a:blip r:embed="rId6"/>
            <a:stretch>
              <a:fillRect/>
            </a:stretch>
          </a:blipFill>
        </p:spPr>
      </p:sp>
      <p:sp>
        <p:nvSpPr>
          <p:cNvPr id="6" name="Freeform 6"/>
          <p:cNvSpPr/>
          <p:nvPr/>
        </p:nvSpPr>
        <p:spPr>
          <a:xfrm>
            <a:off x="12011334" y="8799040"/>
            <a:ext cx="4035403" cy="701151"/>
          </a:xfrm>
          <a:custGeom>
            <a:avLst/>
            <a:gdLst/>
            <a:ahLst/>
            <a:cxnLst/>
            <a:rect l="l" t="t" r="r" b="b"/>
            <a:pathLst>
              <a:path w="4035403" h="701151">
                <a:moveTo>
                  <a:pt x="0" y="0"/>
                </a:moveTo>
                <a:lnTo>
                  <a:pt x="4035403" y="0"/>
                </a:lnTo>
                <a:lnTo>
                  <a:pt x="4035403" y="701151"/>
                </a:lnTo>
                <a:lnTo>
                  <a:pt x="0" y="701151"/>
                </a:lnTo>
                <a:lnTo>
                  <a:pt x="0" y="0"/>
                </a:lnTo>
                <a:close/>
              </a:path>
            </a:pathLst>
          </a:custGeom>
          <a:blipFill>
            <a:blip r:embed="rId6"/>
            <a:stretch>
              <a:fillRect/>
            </a:stretch>
          </a:blipFill>
        </p:spPr>
      </p:sp>
      <p:sp>
        <p:nvSpPr>
          <p:cNvPr id="7" name="Freeform 7"/>
          <p:cNvSpPr/>
          <p:nvPr/>
        </p:nvSpPr>
        <p:spPr>
          <a:xfrm>
            <a:off x="1817054" y="1676471"/>
            <a:ext cx="14515879" cy="8241793"/>
          </a:xfrm>
          <a:custGeom>
            <a:avLst/>
            <a:gdLst/>
            <a:ahLst/>
            <a:cxnLst/>
            <a:rect l="l" t="t" r="r" b="b"/>
            <a:pathLst>
              <a:path w="14515879" h="8241793">
                <a:moveTo>
                  <a:pt x="0" y="0"/>
                </a:moveTo>
                <a:lnTo>
                  <a:pt x="14515879" y="0"/>
                </a:lnTo>
                <a:lnTo>
                  <a:pt x="14515879" y="8241793"/>
                </a:lnTo>
                <a:lnTo>
                  <a:pt x="0" y="8241793"/>
                </a:lnTo>
                <a:lnTo>
                  <a:pt x="0" y="0"/>
                </a:lnTo>
                <a:close/>
              </a:path>
            </a:pathLst>
          </a:custGeom>
          <a:blipFill>
            <a:blip r:embed="rId7"/>
            <a:stretch>
              <a:fillRect/>
            </a:stretch>
          </a:blipFill>
        </p:spPr>
      </p:sp>
      <p:sp>
        <p:nvSpPr>
          <p:cNvPr id="8" name="TextBox 8"/>
          <p:cNvSpPr txBox="1"/>
          <p:nvPr/>
        </p:nvSpPr>
        <p:spPr>
          <a:xfrm>
            <a:off x="1864458" y="406373"/>
            <a:ext cx="8636027"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BATTING INSIGHTT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666"/>
        </a:solidFill>
        <a:effectLst/>
      </p:bgPr>
    </p:bg>
    <p:spTree>
      <p:nvGrpSpPr>
        <p:cNvPr id="1" name=""/>
        <p:cNvGrpSpPr/>
        <p:nvPr/>
      </p:nvGrpSpPr>
      <p:grpSpPr>
        <a:xfrm>
          <a:off x="0" y="0"/>
          <a:ext cx="0" cy="0"/>
          <a:chOff x="0" y="0"/>
          <a:chExt cx="0" cy="0"/>
        </a:xfrm>
      </p:grpSpPr>
      <p:sp>
        <p:nvSpPr>
          <p:cNvPr id="2" name="Freeform 2"/>
          <p:cNvSpPr/>
          <p:nvPr/>
        </p:nvSpPr>
        <p:spPr>
          <a:xfrm>
            <a:off x="1172332" y="700133"/>
            <a:ext cx="574529" cy="574529"/>
          </a:xfrm>
          <a:custGeom>
            <a:avLst/>
            <a:gdLst/>
            <a:ahLst/>
            <a:cxnLst/>
            <a:rect l="l" t="t" r="r" b="b"/>
            <a:pathLst>
              <a:path w="574529" h="574529">
                <a:moveTo>
                  <a:pt x="0" y="0"/>
                </a:moveTo>
                <a:lnTo>
                  <a:pt x="574530" y="0"/>
                </a:lnTo>
                <a:lnTo>
                  <a:pt x="574530" y="574530"/>
                </a:lnTo>
                <a:lnTo>
                  <a:pt x="0" y="5745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71678">
            <a:off x="6682861" y="8062005"/>
            <a:ext cx="3855309" cy="3248773"/>
          </a:xfrm>
          <a:custGeom>
            <a:avLst/>
            <a:gdLst/>
            <a:ahLst/>
            <a:cxnLst/>
            <a:rect l="l" t="t" r="r" b="b"/>
            <a:pathLst>
              <a:path w="3855309" h="3248773">
                <a:moveTo>
                  <a:pt x="0" y="0"/>
                </a:moveTo>
                <a:lnTo>
                  <a:pt x="3855309" y="0"/>
                </a:lnTo>
                <a:lnTo>
                  <a:pt x="3855309"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674342">
            <a:off x="15331645" y="1835303"/>
            <a:ext cx="3855309" cy="3248773"/>
          </a:xfrm>
          <a:custGeom>
            <a:avLst/>
            <a:gdLst/>
            <a:ahLst/>
            <a:cxnLst/>
            <a:rect l="l" t="t" r="r" b="b"/>
            <a:pathLst>
              <a:path w="3855309" h="3248773">
                <a:moveTo>
                  <a:pt x="0" y="0"/>
                </a:moveTo>
                <a:lnTo>
                  <a:pt x="3855310" y="0"/>
                </a:lnTo>
                <a:lnTo>
                  <a:pt x="3855310" y="3248773"/>
                </a:lnTo>
                <a:lnTo>
                  <a:pt x="0" y="3248773"/>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172332" y="2506835"/>
            <a:ext cx="10504951" cy="4578096"/>
          </a:xfrm>
          <a:prstGeom prst="rect">
            <a:avLst/>
          </a:prstGeom>
        </p:spPr>
        <p:txBody>
          <a:bodyPr lIns="0" tIns="0" rIns="0" bIns="0" rtlCol="0" anchor="t">
            <a:spAutoFit/>
          </a:bodyPr>
          <a:lstStyle/>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Top 10 Batsmen by Total Runs: Shubman Gill led the chart with the highest total runs.</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Strike Rate Leaders: Top 10 batsmen by strike rate shown in an area chart.</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Batting Average: Vivrant Sharma topped the list with the highest batting average.</a:t>
            </a:r>
          </a:p>
          <a:p>
            <a:pPr marL="604515" lvl="1" indent="-302257" algn="just">
              <a:lnSpc>
                <a:spcPts val="3611"/>
              </a:lnSpc>
              <a:buFont typeface="Arial"/>
              <a:buChar char="•"/>
            </a:pPr>
            <a:r>
              <a:rPr lang="en-US" sz="2799" spc="-153">
                <a:solidFill>
                  <a:srgbClr val="FFFFFF"/>
                </a:solidFill>
                <a:latin typeface="Helvetica World"/>
                <a:ea typeface="Helvetica World"/>
                <a:cs typeface="Helvetica World"/>
                <a:sym typeface="Helvetica World"/>
              </a:rPr>
              <a:t>Area chart representing the top 10 batsmen based on boundary percentage</a:t>
            </a:r>
          </a:p>
          <a:p>
            <a:pPr algn="just">
              <a:lnSpc>
                <a:spcPts val="3611"/>
              </a:lnSpc>
              <a:spcBef>
                <a:spcPct val="0"/>
              </a:spcBef>
            </a:pPr>
            <a:endParaRPr lang="en-US" sz="2799" spc="-153">
              <a:solidFill>
                <a:srgbClr val="FFFFFF"/>
              </a:solidFill>
              <a:latin typeface="Helvetica World"/>
              <a:ea typeface="Helvetica World"/>
              <a:cs typeface="Helvetica World"/>
              <a:sym typeface="Helvetica World"/>
            </a:endParaRPr>
          </a:p>
          <a:p>
            <a:pPr algn="just">
              <a:lnSpc>
                <a:spcPts val="3611"/>
              </a:lnSpc>
              <a:spcBef>
                <a:spcPct val="0"/>
              </a:spcBef>
            </a:pPr>
            <a:endParaRPr lang="en-US" sz="2799" spc="-153">
              <a:solidFill>
                <a:srgbClr val="FFFFFF"/>
              </a:solidFill>
              <a:latin typeface="Helvetica World"/>
              <a:ea typeface="Helvetica World"/>
              <a:cs typeface="Helvetica World"/>
              <a:sym typeface="Helvetica World"/>
            </a:endParaRPr>
          </a:p>
        </p:txBody>
      </p:sp>
      <p:sp>
        <p:nvSpPr>
          <p:cNvPr id="6" name="Freeform 6"/>
          <p:cNvSpPr/>
          <p:nvPr/>
        </p:nvSpPr>
        <p:spPr>
          <a:xfrm>
            <a:off x="12418468" y="700133"/>
            <a:ext cx="2192066" cy="4114800"/>
          </a:xfrm>
          <a:custGeom>
            <a:avLst/>
            <a:gdLst/>
            <a:ahLst/>
            <a:cxnLst/>
            <a:rect l="l" t="t" r="r" b="b"/>
            <a:pathLst>
              <a:path w="2192066" h="4114800">
                <a:moveTo>
                  <a:pt x="0" y="0"/>
                </a:moveTo>
                <a:lnTo>
                  <a:pt x="2192066" y="0"/>
                </a:lnTo>
                <a:lnTo>
                  <a:pt x="2192066"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2658299" y="4814933"/>
            <a:ext cx="5629701" cy="4114800"/>
          </a:xfrm>
          <a:custGeom>
            <a:avLst/>
            <a:gdLst/>
            <a:ahLst/>
            <a:cxnLst/>
            <a:rect l="l" t="t" r="r" b="b"/>
            <a:pathLst>
              <a:path w="5629701" h="4114800">
                <a:moveTo>
                  <a:pt x="0" y="0"/>
                </a:moveTo>
                <a:lnTo>
                  <a:pt x="5629701" y="0"/>
                </a:lnTo>
                <a:lnTo>
                  <a:pt x="562970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1864458" y="406373"/>
            <a:ext cx="8636027"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BATTING INSIGHTT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657</Words>
  <Application>Microsoft Office PowerPoint</Application>
  <PresentationFormat>Custom</PresentationFormat>
  <Paragraphs>56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Antic</vt:lpstr>
      <vt:lpstr>Arial</vt:lpstr>
      <vt:lpstr>Helvetica World</vt:lpstr>
      <vt:lpstr>Calibri</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IPL_ANALYSIS</dc:title>
  <dc:creator>user</dc:creator>
  <cp:lastModifiedBy>user</cp:lastModifiedBy>
  <cp:revision>2</cp:revision>
  <dcterms:created xsi:type="dcterms:W3CDTF">2006-08-16T00:00:00Z</dcterms:created>
  <dcterms:modified xsi:type="dcterms:W3CDTF">2024-08-10T11:44:36Z</dcterms:modified>
  <dc:identifier>DAGNXaM1fLY</dc:identifier>
</cp:coreProperties>
</file>